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7" r:id="rId2"/>
    <p:sldId id="470" r:id="rId3"/>
    <p:sldId id="477" r:id="rId4"/>
    <p:sldId id="452" r:id="rId5"/>
    <p:sldId id="490" r:id="rId6"/>
    <p:sldId id="503" r:id="rId7"/>
    <p:sldId id="434" r:id="rId8"/>
    <p:sldId id="410" r:id="rId9"/>
    <p:sldId id="457" r:id="rId10"/>
    <p:sldId id="438" r:id="rId11"/>
    <p:sldId id="418" r:id="rId12"/>
    <p:sldId id="406" r:id="rId13"/>
    <p:sldId id="459" r:id="rId14"/>
    <p:sldId id="442" r:id="rId15"/>
    <p:sldId id="481" r:id="rId16"/>
    <p:sldId id="444" r:id="rId17"/>
    <p:sldId id="461" r:id="rId18"/>
    <p:sldId id="421" r:id="rId19"/>
    <p:sldId id="468" r:id="rId20"/>
    <p:sldId id="494" r:id="rId21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Cambria Math" panose="02040503050406030204" pitchFamily="18" charset="0"/>
      <p:regular r:id="rId25"/>
    </p:embeddedFont>
    <p:embeddedFont>
      <p:font typeface="Godo M" panose="02000503000000020004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2">
          <p15:clr>
            <a:srgbClr val="A4A3A4"/>
          </p15:clr>
        </p15:guide>
        <p15:guide id="3" pos="57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C3F4"/>
    <a:srgbClr val="FF3333"/>
    <a:srgbClr val="29D9C2"/>
    <a:srgbClr val="F79646"/>
    <a:srgbClr val="00B0F0"/>
    <a:srgbClr val="DA1D1D"/>
    <a:srgbClr val="1D1D1D"/>
    <a:srgbClr val="FF6666"/>
    <a:srgbClr val="FFFF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606" autoAdjust="0"/>
  </p:normalViewPr>
  <p:slideViewPr>
    <p:cSldViewPr>
      <p:cViewPr varScale="1">
        <p:scale>
          <a:sx n="123" d="100"/>
          <a:sy n="123" d="100"/>
        </p:scale>
        <p:origin x="216" y="176"/>
      </p:cViewPr>
      <p:guideLst>
        <p:guide orient="horz"/>
        <p:guide pos="22"/>
        <p:guide pos="5738"/>
      </p:guideLst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800" b="1" i="0" baseline="0" dirty="0">
                <a:effectLst/>
              </a:rPr>
              <a:t>대학생의 글쓰기 어려움에 대한 실태 분석</a:t>
            </a:r>
            <a:endParaRPr lang="ko-KR" altLang="ko-K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200" b="1" i="0" u="none" strike="noStrike" kern="120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E1D-4644-9759-6CD95AB5BCB1}"/>
              </c:ext>
            </c:extLst>
          </c:dPt>
          <c:dPt>
            <c:idx val="1"/>
            <c:bubble3D val="0"/>
            <c:explosion val="5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E1D-4644-9759-6CD95AB5BC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E1D-4644-9759-6CD95AB5BCB1}"/>
              </c:ext>
            </c:extLst>
          </c:dPt>
          <c:dPt>
            <c:idx val="3"/>
            <c:bubble3D val="0"/>
            <c:explosion val="4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E1D-4644-9759-6CD95AB5BCB1}"/>
              </c:ext>
            </c:extLst>
          </c:dPt>
          <c:dPt>
            <c:idx val="4"/>
            <c:bubble3D val="0"/>
            <c:explosion val="5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E1D-4644-9759-6CD95AB5BCB1}"/>
              </c:ext>
            </c:extLst>
          </c:dPt>
          <c:dLbls>
            <c:dLbl>
              <c:idx val="1"/>
              <c:layout>
                <c:manualLayout>
                  <c:x val="-0.16184143496251094"/>
                  <c:y val="-0.1447417121430036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1D-4644-9759-6CD95AB5BCB1}"/>
                </c:ext>
              </c:extLst>
            </c:dLbl>
            <c:dLbl>
              <c:idx val="4"/>
              <c:layout>
                <c:manualLayout>
                  <c:x val="0.13189105907834991"/>
                  <c:y val="0.2300765520511692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E1D-4644-9759-6CD95AB5BC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기타</c:v>
                </c:pt>
                <c:pt idx="1">
                  <c:v>주제에 따른 단어 선택</c:v>
                </c:pt>
                <c:pt idx="2">
                  <c:v>주제에 대한 일관성</c:v>
                </c:pt>
                <c:pt idx="3">
                  <c:v>단어의 구성 및 배열</c:v>
                </c:pt>
                <c:pt idx="4">
                  <c:v>좋은 단어만 써야하는 부담감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24</c:v>
                </c:pt>
                <c:pt idx="2">
                  <c:v>21</c:v>
                </c:pt>
                <c:pt idx="3">
                  <c:v>17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E1D-4644-9759-6CD95AB5BCB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사용자 테스트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1402768339511578E-2"/>
          <c:y val="1.8505768174327045E-2"/>
          <c:w val="0.93622432014755552"/>
          <c:h val="0.72610089727156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일반 동사</c:v>
                </c:pt>
                <c:pt idx="1">
                  <c:v>기술용어</c:v>
                </c:pt>
                <c:pt idx="2">
                  <c:v>인칭대명사</c:v>
                </c:pt>
                <c:pt idx="3">
                  <c:v>형용사</c:v>
                </c:pt>
                <c:pt idx="4">
                  <c:v>조동사+be동사</c:v>
                </c:pt>
                <c:pt idx="5">
                  <c:v>숙어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0.79411764709999999</c:v>
                </c:pt>
                <c:pt idx="1">
                  <c:v>0.96296296299999995</c:v>
                </c:pt>
                <c:pt idx="2">
                  <c:v>0.88888888889999995</c:v>
                </c:pt>
                <c:pt idx="3">
                  <c:v>0.37142857140000002</c:v>
                </c:pt>
                <c:pt idx="4">
                  <c:v>0.9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E2-3F4C-AF23-996740A3AC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일반 동사</c:v>
                </c:pt>
                <c:pt idx="1">
                  <c:v>기술용어</c:v>
                </c:pt>
                <c:pt idx="2">
                  <c:v>인칭대명사</c:v>
                </c:pt>
                <c:pt idx="3">
                  <c:v>형용사</c:v>
                </c:pt>
                <c:pt idx="4">
                  <c:v>조동사+be동사</c:v>
                </c:pt>
                <c:pt idx="5">
                  <c:v>숙어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0.20588235290000001</c:v>
                </c:pt>
                <c:pt idx="1">
                  <c:v>3.7037037039999998E-2</c:v>
                </c:pt>
                <c:pt idx="2">
                  <c:v>0.11111111110000001</c:v>
                </c:pt>
                <c:pt idx="3">
                  <c:v>0.62857142860000004</c:v>
                </c:pt>
                <c:pt idx="4">
                  <c:v>0.1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E2-3F4C-AF23-996740A3AC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세로 막대형2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일반 동사</c:v>
                </c:pt>
                <c:pt idx="1">
                  <c:v>기술용어</c:v>
                </c:pt>
                <c:pt idx="2">
                  <c:v>인칭대명사</c:v>
                </c:pt>
                <c:pt idx="3">
                  <c:v>형용사</c:v>
                </c:pt>
                <c:pt idx="4">
                  <c:v>조동사+be동사</c:v>
                </c:pt>
                <c:pt idx="5">
                  <c:v>숙어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07E2-3F4C-AF23-996740A3AC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4496624"/>
        <c:axId val="364464080"/>
      </c:barChart>
      <c:catAx>
        <c:axId val="36449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4464080"/>
        <c:crosses val="autoZero"/>
        <c:auto val="1"/>
        <c:lblAlgn val="ctr"/>
        <c:lblOffset val="100"/>
        <c:noMultiLvlLbl val="0"/>
      </c:catAx>
      <c:valAx>
        <c:axId val="36446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449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1:37.9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0 125 0,'24'0'203,"-1"0"-187,0 0-1,1 0 17,-1 0-17,0 0 1,0 0 15,1 0-15,-1 0 15,0 0-15,1 0-1,-1 0 1,0 0 15,1 0 0,-1 0-15,0 0 0,0 0-1,1 0 32,-24 23-31,23-23-16,0 0 15,1 0 32,-1 0-31,0 0-1,1 0 1,-1 0 15,0 0-15,1 0 0,-1 0 15,0 0-16,0 0 1,1 0 0,-1 0-1,0 0 32,1 0-16,-1 0-15,0 0 0,1 0 15,-1 0 0,0 0-15,0 0 31,1 0-16,-1 0 0,0 0 0,1 0-15,-1 0 0,0 0 15,1 0 0,-1 0-31,0 0 16,0 0 15,1 0-15,-1 0-1,0 0 1,-23-23 0,24 23-1,-1 0 1,0 0-16,1 0 15,-1 0 1,-23-24-16,23 24 16,1 0-1,-1-23 1,0 23 0,0 0 15,1 0-16,-1 0 1,0 0-16,1-23 16,-1 23-1,0 0 1,1 0 0,-1 0 30,0 0-30,-23-23-16,23 23 16,1 0-16,-1 0 47,0 0-47,1 0 0,-24-24 31,23 24-16,0 0 1,1 0-16,-1 0 31,0 0-15,0 0 0,1 0-1,-1 0-15,0 0 16,1 0-1,-1 0 17,0 0-17,1 0-15,22 0 16,-23 0 0,1 0-16,-1 0 15,0 0 16,1 0 1,-24 24 233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1:40.6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50 0,'23'0'140,"0"0"-124,0 0-16,1 0 0,-1 0 16,0 24-1,1-24 1,-1 0-1,0 0-15,1 0 16,-1 0-16,0 0 16,0 0-1,1 0-15,-1 0 16,24 0-16,-24 0 0,0 0 16,1 0-16,22 0 15,-22 0 1,-1 0 15,-23-24-15,23 24-1,0 0 1,1 0 15,-1 0-15,0 0-1,1 0 1,-1 0 0,0 0-1,1 0-15,-1 0 16,0 0 0,24 0-16,-24 0 15,0 0 1,1 0-1,-1 0-15,0 0 32,1 0-32,-1 0 15,-23-23 1,23 23-16,0 0 16,1 0 15,-1 0-16,0 0-15,1 0 16,-1 0 15,0 0-15,1 0 0,-24-23-16,23 23 15,0 0 16,1 0-15,-1 0 0,0 0-1,0 0 17,1 0-17,-1 0-15,0 0 16,1 0-1,22 0 1,-22 0 0,-1 0-1,0 0 1,0 0 0,1 0-1,-1 0 1,0 0-16,1 0 15,-1 0 1,0 0 0,1 0-1,-1 0-15,0 23 16,0-23 0,1 0-1,-1 0 16,0 0-15,1 0 0,-1 0-1,0 0 1,1 0 0,-1 0-1,0 0 16,1 0-15,-1 0-16,0 0 31,0 0-15,1 0 15,-1 0 32,0 0-16,-23 23 171,-46 1-202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1:47.0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 0,'23'0'188,"0"0"-173,1 0-15,22 0 16,-23 0 15,1 0-15,-1 0 0,0 0-16,1 0 31,-1 0-16,0 0 1,1 0-16,-1 0 16,0 0-1,0 0 1,1 0-16,-1 0 16,0 0-1,1 0 1,-1 0-16,0 0 15,1 0 1,-1 0 0,0 0-1,1 0 1,-1 0 15,0 0-31,0 0 16,1 0 15,-1 0 0,0 0-15,1 0 0,-1 0-1,0 0 1,1 0-1,-1 0 1,0 0 0,0 0-1,1 0 1,-1 0 0,0 0-1,24 0 1,-47 23-16,23-23 15,1 0 1,-1 0 0,0 0-16,0 0 15,1 0 17,-1 0-17,0 0-15,1 0 16,-1 0-1,0 0 1,1 0 0,-24 23-16,23-23 15,0 0 1,1 0-16,-1 0 16,23 0-16,-22 0 15,-1 0 1,0 0-16,1 0 47,-1 0-32,0 0 1,1 0 0,-1 0-1,0 0 1,0 0-1,1 0 1,-1 0 0,24 0-1,-24 0 1,0 0 0,1 0 15,-1 0-16,0 0-15,0 0 16,1 0 0,-1 0-16,0 0 15,1 0-15,-1 0 16,0 0-16,1 0 16,-1-23-16,0 23 15,0 0 16,1 0 1,-1 0-17,0 0 1,1 0 0,-1 0-1,0 0 1,1 0-16,22 0 15,-22 0 1,-1 0 0,0 0-16,0 0 15,24 0 1,-24 0 0,24 0-16,-24-23 15,1 23-15,-1 0 16,0 0-1,0 0 1,1 0 15,-1 0 1,0 0-17,1 0-15,-1 0 16,0 0-1,24 0 1,-24 0-16,0 0 16,24 0-16,-24 23 15,1-23-15,-1 0 16,0 0 0,1 0 15,-1 0 47,0 0-47,24 0 16,-24 0-31,0 0-1,1 0 48,-1 0-48,0 0 251,-23 23-250,24-23-1,-1 0 32,0 0-31,1 0-16,-24 24 15,23-24-15,0 0 32,0 0 15,1 0-1,-1 0-30,0 0 0,1 0 15,-1-24 47,0 24 0</inkml:trace>
  <inkml:trace contextRef="#ctx0" brushRef="#br0" timeOffset="2846">4334 78 0,'23'0'109,"1"0"-93,-1 0-16,0 0 16,0 0-16,1 0 15,-1 0 17,0 0-17,1 0 1,-1 0-1,0 0 1,1 0 0,-1 0-1,0 0 1,0 0 0,1 0-1,-1 0-15,0 0 31,1 0-15,22 0 0,-22 0-16,-1 0 15,0 0-15,24 0 16,-24 0-16,0 0 16,24 0-16,-24 0 15,1 0 1,-1 0-1,0 0 17,1 0-1,-1 0 31,0 0-46,0 0 0,1 0-1,-1 0 1,0 0-16,1 0 16,-1 0-16,0 0 15,1 0 1,22-23-16,-23 23 15,1 0 1,-1 0-16,0 0 16,1 0-1,-1 0 1,0 0-16,1 0 31,-1 0-15,0 0-1,1-23-15,-1 23 16,0 0 15,0 0-31,1 0 16,-1 0 0,0 0-1,1 0-15,-1 0 16,0 0-1,1 0 1,-1 0-16,23 0 16,-22 0-16,-1 0 15,0-24-15,24 24 16,-24 0-16,1 0 16,22 0-16,-23 0 15,1 0 1,-1 0-16,0 0 31,1 0-15,-1 0-1,0 0 1,1 0 0,-1 0-1,0 0-15,1 0 16,-1 0-1,0 0-15,0 0 16,1 0-16,22 0 16,-22 24-1,-1-24-15,0 0 16,24 0-16,-24 0 16,0 0-1,1 0 1,-1 0-1,0 0-15,1 0 16,-1 0 0,0 0-16,1 0 31,-1 0-31,0 0 16,24 0-16,-24 0 15,0 0-15,24 0 16,-24 0-1,1 0-15,-1 0 16,0 0-16,0 0 16,1 0 15,-1 0-31,0 0 31,1 0-15,-1 0-1,0 0 1,1 0 0,-1 0 15,0 0-15,1 0-1,-1 0 32,0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1:56.8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 0,'24'23'157,"-1"-23"-142,0 0-15,24 23 16,-24-23 0,0 0-1,1 0-15,-1 0 16,24 0-16,-24 0 15,0 0-15,24 0 16,-24 0 0,0 0-16,1 0 15,22 0-15,-22 0 0,-1 0 16,0 0-16,1 0 16,-1 0-1,0 0 1,1 0 15,-1 0-15,0 0-1,0 0-15,1-23 16,-1 23-16,0 0 16,24 0-16,-24 0 15,1 0-15,22 0 16,-23 0-1,1 0-15,-1 0 16,0 0-16,1 0 16,-1 0-1,0 0-15,1 0 16,-1 0-16,0-23 16,24 23-1,-24 0-15,0 0 16,1 0-16,-1 0 15,0 0 1,1 0-16,-1 0 16,0 0-1,24 0 1,-24 0 0,0 0-16,1 0 15,-1 0 1,0 0-1,1 0-15,-1 0 16,0 0-16,1 0 16,-1 0-16,23 0 15,-22 0 1,-1 0-16,24 0 16,-24 23-16,0-23 15,24 23-15,-24-23 16,0 0-16,1 0 15,-1 0-15,0 0 16,1 0-16,-1 0 16,0 0-16,24 0 15,-24 24-15,0-24 16,1 0-16,22 0 16,-22 23-16,-1-23 15,24 0-15,-24 0 16,0 0-16,1 0 15,-1 0-15,0 0 16,0 0 0,1 0-16,-1 0 15,24 0 1,-24 0-16,0 0 0,1 0 16,-1 0-16,0 0 15,0 0 1,1 0-1,-1 0-15,0 0 16,1 0-16,-1 0 16,0 0-16,24 0 15,-24 0 1,0 0 0,1 0-1,-1 0 1,0 0-16,1 0 15,-1 0-15,0 0 16,1 0-16,22-23 16,-22 23-1,22 0-15,-23 0 16,24 0 0,-24-24-16,1 24 15,22 0-15,-22 0 16,-1 0-1,0 0 1,0 0 0,-23-23-1,24 23 1</inkml:trace>
  <inkml:trace contextRef="#ctx0" brushRef="#br0" timeOffset="8869">4474 87 0,'24'0'141,"-1"0"-141,0 0 15,1 0 1,22 23 0,-22-23-16,-1 0 15,0 23-15,0-23 16,1 0-1,-24 23-15,23-23 16,0 0-16,1 24 16,-1-24-1,0 0-15,1 0 16,-1 0-16,0 0 16,1 0-1,-1 0-15,0 0 63,0 0-48,1 0 1,-1 0 0,0 0 15,1 0 0,-1 0-31,0 0 16,1 0-1,-1-24 1,0 24 0,0 0-16,-23-23 15,24 23-15,-1 0 16,0 0 15,-23-23-15,24 23-1,-24-23 1,23 23 46,0 0-30,1 0-17,-1 0 17,0 0-17,0 0 1,1 0-1,-1 0-15,0 0 16,1 0-16,22 0 16,-22 0-16,-1 0 15,0 0-15,1 0 16,-1 0 0,0 0-1,0 0 1,1 0-1,-1 0 1,0 0 0,1 0-1,-1 0 1,0 0 0,1 0-1,-24 23 1,23-23-1,0 0-15,0 0 16,1 0 15,-1 0-15,24 0 0,-24 0-1,24 0-15,-1 23 16,-23-23-1,1 0-15,-1 0 16,24 0 0,-24 0-16,0 0 0,24 0 15,-24 23-15,1-23 16,-1 0 0,23 24-16,1-24 15,-24 23 1,1-23-16,-1 0 15,0 0-15,1 0 16,22 0-16,-23 0 16,1 0-16,-1 23 15,0-23 1,1 0-16,-1 0 16,24 24-1,-24-24 1,0 0 15,0 0-15,1 0-1,-1 0 1,0 0 0,1 0-16,-1 0 15,0 0 1,1 0-1,-24-24-15,46 24 16,-23 0-16,1 0 0,22-23 16,-22 23-16,-1-23 15,0 23 1,1 0 0,-24-24-1,23 24 1,0 0-1,1 0 17,-24-23-17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2:10.5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48 0,'24'0'109,"-1"0"-78,0 0-15,1 0 0,-1 0-16,0 0 15,24 0-15,-24 0 16,0 0-16,24 0 15,-24 0-15,1 0 16,-1 0-16,0 23 16,0-23-16,24 0 15,-24 0-15,24 0 16,-24 0 0,1 0-16,-1 0 15,24 0 1,-24 0-1,0 0 1,0 0 0,1 0-1,-1 0-15,0 0 16,1 0 0,-1 0-1,0 0 1,1 0-1,-1 0-15,0 0 16,0 0 0,1 0-1,-1 0 1,0 0-16,1 0 16,-1 0-1,0 0-15,1 0 16,-1 0 15,23 0-15,-22 0-1,22 0-15,-22 0 0,-1 0 16,0 0 0,1 0-16,-1 0 15,24 0-15,-24 0 16,0 0-16,0 0 15,24 0-15,-24 0 0,1 0 16,22 0 0,-22 0-16,-1 0 15,0 0-15,0 0 16,1 0-16,-1 0 16,24 0-16,-24 0 15,0-23 1,1 23-1,-1 0-15,0 0 32,0 0-32,1 0 15,-1 0 1,0 0-16,24 0 16,-24 0-1,24 0 1,-24 0-16,0 0 15,24 0-15,-24 0 16,1 0-16,-1 0 16,0 0-16,1 0 15,-1 0-15,24 0 16,-24 0-16,0 0 16,24 0-16,-24 0 15,0 0 1,1 0-1,-1 0-15,24 0 16,-24 0-16,23 0 16,-22 0-16,-1 0 15,0-23 1,1 23-16,-1 0 16,-23-24-16,23 24 15,1 0-15,-1 0 0,0 0 16,24 0-1,-24 0-15,0 0 32,1 0-32,-1 0 47,0 0-32</inkml:trace>
  <inkml:trace contextRef="#ctx0" brushRef="#br0" timeOffset="2297">4405 48 0,'23'0'109,"23"0"-93,-22 0-1,-1 0 1,24 0-16,-24 0 16,0 0-16,1 0 0,22 0 15,-23 0-15,1 0 16,-1 0-16,0 0 16,1 0-16,22-23 15,-22 23-15,-1 0 16,24 0-16,22 0 15,1 0-15,-23 0 16,0 0-16,-24 0 16,0 0-16,0 0 15,1 0 1,-1 0 0,0 0 15,1 0-16,-1 0 1,0 0 0,1 0-1,-1 0-15,0 0 16,24 0-16,-24 0 16,24 0-16,-24 0 15,24 0-15,-1 23 16,-22-23-16,-1 0 15,0 0-15,0 0 16,1 0 0,-1 0-1,0 0 1,1 0 0,-1 0-16,24 0 15,-24 0 1,23 0-16,-22 0 15,22 23-15,24-23 16,0 24-16,23-24 16,-46 0-16,23 0 15,-47 0-15,24 0 16,-24 0 15,0 23-15,24-23-1,-24 0 1,1 0-16,-1 0 16,0 0-1,24 0 1,-24 0-16,0 0 16,1 0-16,22 0 15,-22 0-15,22 0 16,1 0-16,-24 0 0,24 0 15,-24 0 1,0 0 0,1 0-1,-1 0-15,0 0 16,1 0-16,-1 0 31,0 0-31,24 0 16,-24 0 15,0 0-15,1 0-1,-1 0 1,0 0 15,1 0 0,-1 0 16,0 0-31,-23-23 0,24 23 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16D1-FCA5-433B-B00A-8EACA6124C49}" type="datetimeFigureOut">
              <a:rPr lang="ko-KR" altLang="en-US" smtClean="0"/>
              <a:t>2018. 11. 16.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9007F-8A03-436A-B6FE-E913B77C3B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2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520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데이터 수집의 경우 구글 스칼라에서 데이터를 받았습니다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.pdf </a:t>
            </a:r>
            <a:r>
              <a:rPr lang="ko-KR" altLang="en-US" dirty="0"/>
              <a:t>형식으로 모두 다운로드 할 수 있는 </a:t>
            </a:r>
            <a:r>
              <a:rPr lang="ko-KR" altLang="en-US" dirty="0" err="1"/>
              <a:t>오픈된</a:t>
            </a:r>
            <a:r>
              <a:rPr lang="ko-KR" altLang="en-US" dirty="0"/>
              <a:t> 데이터들을 크롤링하였습니다</a:t>
            </a:r>
            <a:r>
              <a:rPr lang="en-US" altLang="ko-KR" dirty="0"/>
              <a:t>.</a:t>
            </a:r>
            <a:r>
              <a:rPr lang="ko-KR" altLang="en-US" dirty="0"/>
              <a:t> 또한 저희 범위가 논문 전체에서 컴퓨터 과학 관련 논문으로 변경하였기 때문에 더 자세한 데이터를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158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88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추천 엔진으로는 </a:t>
            </a:r>
            <a:r>
              <a:rPr lang="en-US" altLang="ko-KR" dirty="0" err="1"/>
              <a:t>Ngram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Wordnet </a:t>
            </a:r>
            <a:r>
              <a:rPr lang="ko-KR" altLang="en-US" dirty="0"/>
              <a:t>을 활용한 </a:t>
            </a:r>
            <a:r>
              <a:rPr lang="en-US" altLang="ko-KR" dirty="0"/>
              <a:t> Base Line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두 방식 모두 저희가 생각했던 </a:t>
            </a:r>
            <a:r>
              <a:rPr lang="en-US" altLang="ko-KR" dirty="0"/>
              <a:t>‘</a:t>
            </a:r>
            <a:r>
              <a:rPr lang="ko-KR" altLang="en-US" dirty="0"/>
              <a:t>공간적 유사도</a:t>
            </a:r>
            <a:r>
              <a:rPr lang="en-US" altLang="ko-KR" dirty="0"/>
              <a:t>’</a:t>
            </a:r>
            <a:r>
              <a:rPr lang="ko-KR" altLang="en-US" dirty="0"/>
              <a:t> 와 </a:t>
            </a:r>
            <a:r>
              <a:rPr lang="en-US" altLang="ko-KR" dirty="0"/>
              <a:t>‘</a:t>
            </a:r>
            <a:r>
              <a:rPr lang="ko-KR" altLang="en-US" dirty="0"/>
              <a:t>의미적 유사도</a:t>
            </a:r>
            <a:r>
              <a:rPr lang="en-US" altLang="ko-KR" dirty="0"/>
              <a:t>’</a:t>
            </a:r>
            <a:r>
              <a:rPr lang="ko-KR" altLang="en-US" dirty="0"/>
              <a:t> 에 정확히 알맞는 확률 모델들 이였습니다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Ngram</a:t>
            </a:r>
            <a:r>
              <a:rPr lang="ko-KR" altLang="en-US" dirty="0"/>
              <a:t> 은 </a:t>
            </a:r>
            <a:r>
              <a:rPr lang="en-US" altLang="ko-KR" dirty="0"/>
              <a:t>n</a:t>
            </a:r>
            <a:r>
              <a:rPr lang="ko-KR" altLang="en-US" dirty="0"/>
              <a:t>개의 단어 뒤에 어떤 단어가 나올지에 대한</a:t>
            </a:r>
            <a:r>
              <a:rPr lang="en-US" altLang="ko-KR" dirty="0"/>
              <a:t> Frequency</a:t>
            </a:r>
            <a:r>
              <a:rPr lang="ko-KR" altLang="en-US" dirty="0"/>
              <a:t> 계산을 하였고</a:t>
            </a:r>
            <a:r>
              <a:rPr lang="en-US" altLang="ko-KR" dirty="0"/>
              <a:t>,</a:t>
            </a:r>
            <a:r>
              <a:rPr lang="ko-KR" altLang="en-US" dirty="0"/>
              <a:t> 영어 단어 유의어 사진</a:t>
            </a:r>
            <a:r>
              <a:rPr lang="en-US" altLang="ko-KR" dirty="0"/>
              <a:t> Wordnet </a:t>
            </a:r>
            <a:r>
              <a:rPr lang="ko-KR" altLang="en-US" dirty="0"/>
              <a:t>의 유의어 관계와 </a:t>
            </a:r>
            <a:r>
              <a:rPr lang="ko-KR" altLang="en-US" dirty="0" err="1"/>
              <a:t>유사도를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r>
              <a:rPr lang="ko-KR" altLang="en-US" dirty="0"/>
              <a:t> 이 두 수치를 아래와 같은 식을 통하여 가장 높은 </a:t>
            </a:r>
            <a:r>
              <a:rPr lang="en-US" altLang="ko-KR" dirty="0"/>
              <a:t>N</a:t>
            </a:r>
            <a:r>
              <a:rPr lang="ko-KR" altLang="en-US" dirty="0"/>
              <a:t>개의 값을 뽑았습니다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477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추천 엔진으로는 </a:t>
            </a:r>
            <a:r>
              <a:rPr lang="en-US" altLang="ko-KR" dirty="0" err="1"/>
              <a:t>Ngram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Wordnet </a:t>
            </a:r>
            <a:r>
              <a:rPr lang="ko-KR" altLang="en-US" dirty="0"/>
              <a:t>을 활용한 </a:t>
            </a:r>
            <a:r>
              <a:rPr lang="en-US" altLang="ko-KR" dirty="0"/>
              <a:t> Base Line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두 방식 모두 저희가 생각했던 </a:t>
            </a:r>
            <a:r>
              <a:rPr lang="en-US" altLang="ko-KR" dirty="0"/>
              <a:t>‘</a:t>
            </a:r>
            <a:r>
              <a:rPr lang="ko-KR" altLang="en-US" dirty="0"/>
              <a:t>공간적 유사도</a:t>
            </a:r>
            <a:r>
              <a:rPr lang="en-US" altLang="ko-KR" dirty="0"/>
              <a:t>’</a:t>
            </a:r>
            <a:r>
              <a:rPr lang="ko-KR" altLang="en-US" dirty="0"/>
              <a:t> 와 </a:t>
            </a:r>
            <a:r>
              <a:rPr lang="en-US" altLang="ko-KR" dirty="0"/>
              <a:t>‘</a:t>
            </a:r>
            <a:r>
              <a:rPr lang="ko-KR" altLang="en-US" dirty="0"/>
              <a:t>의미적 유사도</a:t>
            </a:r>
            <a:r>
              <a:rPr lang="en-US" altLang="ko-KR" dirty="0"/>
              <a:t>’</a:t>
            </a:r>
            <a:r>
              <a:rPr lang="ko-KR" altLang="en-US" dirty="0"/>
              <a:t> 에 정확히 알맞는 확률 모델들 이였습니다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Ngram</a:t>
            </a:r>
            <a:r>
              <a:rPr lang="ko-KR" altLang="en-US" dirty="0"/>
              <a:t> 은 </a:t>
            </a:r>
            <a:r>
              <a:rPr lang="en-US" altLang="ko-KR" dirty="0"/>
              <a:t>n</a:t>
            </a:r>
            <a:r>
              <a:rPr lang="ko-KR" altLang="en-US" dirty="0"/>
              <a:t>개의 단어 뒤에 어떤 단어가 나올지에 대한</a:t>
            </a:r>
            <a:r>
              <a:rPr lang="en-US" altLang="ko-KR" dirty="0"/>
              <a:t> Frequency</a:t>
            </a:r>
            <a:r>
              <a:rPr lang="ko-KR" altLang="en-US" dirty="0"/>
              <a:t> 계산을 하였고</a:t>
            </a:r>
            <a:r>
              <a:rPr lang="en-US" altLang="ko-KR" dirty="0"/>
              <a:t>,</a:t>
            </a:r>
            <a:r>
              <a:rPr lang="ko-KR" altLang="en-US" dirty="0"/>
              <a:t> 영어 단어 유의어 사진</a:t>
            </a:r>
            <a:r>
              <a:rPr lang="en-US" altLang="ko-KR" dirty="0"/>
              <a:t> Wordnet </a:t>
            </a:r>
            <a:r>
              <a:rPr lang="ko-KR" altLang="en-US" dirty="0"/>
              <a:t>의 유의어 관계와 </a:t>
            </a:r>
            <a:r>
              <a:rPr lang="ko-KR" altLang="en-US" dirty="0" err="1"/>
              <a:t>유사도를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r>
              <a:rPr lang="ko-KR" altLang="en-US" dirty="0"/>
              <a:t> 이 두 수치를 아래와 같은 식을 통하여 가장 높은 </a:t>
            </a:r>
            <a:r>
              <a:rPr lang="en-US" altLang="ko-KR" dirty="0"/>
              <a:t>N</a:t>
            </a:r>
            <a:r>
              <a:rPr lang="ko-KR" altLang="en-US" dirty="0"/>
              <a:t>개의 값을 뽑았습니다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46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Word2Vec</a:t>
            </a:r>
            <a:r>
              <a:rPr lang="ko-KR" altLang="en-US" dirty="0"/>
              <a:t> 기반 추천 엔진입니다</a:t>
            </a:r>
            <a:r>
              <a:rPr lang="en-US" altLang="ko-KR" dirty="0"/>
              <a:t>.</a:t>
            </a:r>
            <a:r>
              <a:rPr lang="ko-KR" altLang="en-US" dirty="0"/>
              <a:t> 한 자리를 지우고</a:t>
            </a:r>
            <a:r>
              <a:rPr lang="en-US" altLang="ko-KR" dirty="0"/>
              <a:t>,</a:t>
            </a:r>
            <a:r>
              <a:rPr lang="ko-KR" altLang="en-US" dirty="0"/>
              <a:t> 주변 단어들을 예측하는 모델입니다</a:t>
            </a:r>
            <a:r>
              <a:rPr lang="en-US" altLang="ko-KR" dirty="0"/>
              <a:t>.</a:t>
            </a:r>
            <a:r>
              <a:rPr lang="ko-KR" altLang="en-US" dirty="0"/>
              <a:t> 이 모델의 특성상 저희 서비스의 모델과 유사하다고 판단하여 </a:t>
            </a:r>
            <a:r>
              <a:rPr lang="en-US" altLang="ko-KR" dirty="0"/>
              <a:t>word2vec </a:t>
            </a:r>
            <a:r>
              <a:rPr lang="ko-KR" altLang="en-US" dirty="0"/>
              <a:t>모델을 </a:t>
            </a:r>
            <a:r>
              <a:rPr lang="ko-KR" altLang="en-US" dirty="0" err="1"/>
              <a:t>사용하게되었습니다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512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다음은 </a:t>
            </a:r>
            <a:r>
              <a:rPr lang="en-US" altLang="ko-KR" dirty="0"/>
              <a:t>LSTM </a:t>
            </a:r>
            <a:r>
              <a:rPr lang="ko-KR" altLang="en-US" dirty="0"/>
              <a:t>기반 모델 입니다</a:t>
            </a:r>
            <a:r>
              <a:rPr lang="en-US" altLang="ko-KR" dirty="0"/>
              <a:t>.</a:t>
            </a:r>
            <a:r>
              <a:rPr lang="ko-KR" altLang="en-US" dirty="0"/>
              <a:t> 문장의 앞 뒤에 단어에 대해 더 효과적으로 학습합니다</a:t>
            </a:r>
            <a:r>
              <a:rPr lang="en-US" altLang="ko-KR" dirty="0"/>
              <a:t>.</a:t>
            </a:r>
            <a:r>
              <a:rPr lang="ko-KR" altLang="en-US" dirty="0"/>
              <a:t> 단어의 </a:t>
            </a:r>
            <a:r>
              <a:rPr lang="en-US" altLang="ko-KR" dirty="0"/>
              <a:t>Co-Occurrence</a:t>
            </a:r>
            <a:r>
              <a:rPr lang="ko-KR" altLang="en-US" dirty="0"/>
              <a:t> 정보를 </a:t>
            </a:r>
            <a:r>
              <a:rPr lang="ko-KR" altLang="en-US" dirty="0" err="1"/>
              <a:t>학습하게됩니다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54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결과</a:t>
            </a:r>
            <a:r>
              <a:rPr lang="en-US" altLang="ko-KR" dirty="0"/>
              <a:t>,</a:t>
            </a:r>
            <a:r>
              <a:rPr lang="ko-KR" altLang="en-US" dirty="0"/>
              <a:t> 왼쪽과 같은 결과를 얻을 수 있었습니다</a:t>
            </a:r>
            <a:r>
              <a:rPr lang="en-US" altLang="ko-KR" dirty="0"/>
              <a:t>.</a:t>
            </a:r>
            <a:r>
              <a:rPr lang="ko-KR" altLang="en-US" dirty="0"/>
              <a:t> 다른 엔진과 다르게</a:t>
            </a:r>
            <a:r>
              <a:rPr lang="en-US" altLang="ko-KR" dirty="0"/>
              <a:t>,</a:t>
            </a:r>
            <a:r>
              <a:rPr lang="ko-KR" altLang="en-US" dirty="0"/>
              <a:t> 선제적 추천 기능이 가능한 모델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736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60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3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45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28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4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저희는 실제로 대학원생이나 교수님들이 저희 서비스를 </a:t>
            </a:r>
            <a:r>
              <a:rPr lang="ko-KR" altLang="en-US" dirty="0" err="1"/>
              <a:t>이용하실까</a:t>
            </a:r>
            <a:r>
              <a:rPr lang="en-US" altLang="ko-KR" dirty="0"/>
              <a:t>?</a:t>
            </a:r>
            <a:r>
              <a:rPr lang="ko-KR" altLang="en-US" dirty="0"/>
              <a:t> 에 대해 더 명확히 알고자 실제로 최근에 논문을 작성하셨던 교수님을 찾아갔습니다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40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016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Crawling </a:t>
            </a:r>
            <a:r>
              <a:rPr kumimoji="1" lang="ko-KR" altLang="en-US" dirty="0"/>
              <a:t>부분에서 구글 </a:t>
            </a:r>
            <a:r>
              <a:rPr kumimoji="1" lang="ko-KR" altLang="en-US" dirty="0" err="1"/>
              <a:t>스클라에서</a:t>
            </a:r>
            <a:r>
              <a:rPr kumimoji="1" lang="ko-KR" altLang="en-US" dirty="0"/>
              <a:t> 주기적으로 데이터를 크롤링한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노이즈 제거 작업을 거친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S3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저장하게됩니다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후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서버에서 데이터를 받아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모델에 대해 예측 모델을 만듭니다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후 사용자가 단어를 선택하면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서버로 전송하여 해당 단어의 위치를 탐지한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예측모델에 넣어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얻게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37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5.xml"/><Relationship Id="rId3" Type="http://schemas.openxmlformats.org/officeDocument/2006/relationships/image" Target="../media/image20.png"/><Relationship Id="rId7" Type="http://schemas.openxmlformats.org/officeDocument/2006/relationships/customXml" Target="../ink/ink2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3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10" Type="http://schemas.openxmlformats.org/officeDocument/2006/relationships/image" Target="../media/image56.tiff"/><Relationship Id="rId4" Type="http://schemas.openxmlformats.org/officeDocument/2006/relationships/image" Target="../media/image50.tiff"/><Relationship Id="rId9" Type="http://schemas.openxmlformats.org/officeDocument/2006/relationships/image" Target="../media/image5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805" y="4003603"/>
            <a:ext cx="2583864" cy="73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2793" y="2804735"/>
            <a:ext cx="807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odo M" panose="02000503000000020004" pitchFamily="2" charset="-127"/>
                <a:ea typeface="Godo M" panose="02000503000000020004" pitchFamily="2" charset="-127"/>
              </a:rPr>
              <a:t>Paper Cat</a:t>
            </a:r>
          </a:p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odo M" panose="02000503000000020004" pitchFamily="2" charset="-127"/>
                <a:ea typeface="Godo M" panose="02000503000000020004" pitchFamily="2" charset="-127"/>
              </a:rPr>
              <a:t>논문 작성 시 표현 추천 시스템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427984" y="2473954"/>
            <a:ext cx="587073" cy="45099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062358" y="4077072"/>
            <a:ext cx="3019283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장최오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오준오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|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최연웅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|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장원준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355AE-F877-424B-9B89-318F3072C77D}"/>
              </a:ext>
            </a:extLst>
          </p:cNvPr>
          <p:cNvSpPr/>
          <p:nvPr/>
        </p:nvSpPr>
        <p:spPr>
          <a:xfrm>
            <a:off x="4929938" y="5517232"/>
            <a:ext cx="3019283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최연웅</a:t>
            </a:r>
          </a:p>
        </p:txBody>
      </p:sp>
    </p:spTree>
    <p:extLst>
      <p:ext uri="{BB962C8B-B14F-4D97-AF65-F5344CB8AC3E}">
        <p14:creationId xmlns:p14="http://schemas.microsoft.com/office/powerpoint/2010/main" val="256634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461665"/>
            <a:chOff x="3085277" y="2090897"/>
            <a:chExt cx="6941201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Crawling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및 학습 코퍼스 구축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1030025" y="123388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Google Scalar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에서 데이터 수집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5D154-F80D-954E-8432-3B648EF6923C}"/>
              </a:ext>
            </a:extLst>
          </p:cNvPr>
          <p:cNvSpPr txBox="1"/>
          <p:nvPr/>
        </p:nvSpPr>
        <p:spPr>
          <a:xfrm>
            <a:off x="698681" y="1748842"/>
            <a:ext cx="7711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 -</a:t>
            </a:r>
            <a:r>
              <a:rPr kumimoji="1" lang="ko-KR" altLang="en-US" sz="1600" dirty="0"/>
              <a:t> 공개된 논문을 검색할 수 있는 </a:t>
            </a:r>
            <a:r>
              <a:rPr kumimoji="1" lang="en-US" altLang="ko-KR" sz="1600" dirty="0"/>
              <a:t>Google Scholar</a:t>
            </a:r>
          </a:p>
          <a:p>
            <a:endParaRPr kumimoji="1" lang="en-US" altLang="ko-KR" sz="1600" dirty="0"/>
          </a:p>
          <a:p>
            <a:r>
              <a:rPr kumimoji="1" lang="en-US" altLang="ko-KR" sz="1600" b="1" dirty="0"/>
              <a:t> </a:t>
            </a:r>
            <a:r>
              <a:rPr kumimoji="1" lang="ko-KR" altLang="en-US" sz="1600" b="1" dirty="0"/>
              <a:t>   </a:t>
            </a:r>
            <a:r>
              <a:rPr kumimoji="1" lang="en-US" altLang="ko-KR" sz="1600" b="1" dirty="0"/>
              <a:t>-&gt; Google Scholar</a:t>
            </a:r>
            <a:r>
              <a:rPr kumimoji="1" lang="ko-KR" altLang="en-US" sz="1600" b="1" dirty="0"/>
              <a:t>에서</a:t>
            </a:r>
            <a:r>
              <a:rPr kumimoji="1" lang="en-US" altLang="ko-KR" sz="1600" b="1" dirty="0"/>
              <a:t> pdf</a:t>
            </a:r>
            <a:r>
              <a:rPr kumimoji="1" lang="ko-KR" altLang="en-US" sz="1600" b="1" dirty="0"/>
              <a:t> 형식으로 데이터를 수집</a:t>
            </a:r>
            <a:r>
              <a:rPr kumimoji="1" lang="en-US" altLang="ko-KR" sz="16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F8E37-17D2-DE4F-B48C-75BCE79AC090}"/>
              </a:ext>
            </a:extLst>
          </p:cNvPr>
          <p:cNvSpPr txBox="1"/>
          <p:nvPr/>
        </p:nvSpPr>
        <p:spPr>
          <a:xfrm>
            <a:off x="467544" y="4268699"/>
            <a:ext cx="710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Computer Science </a:t>
            </a:r>
            <a:r>
              <a:rPr kumimoji="1" lang="ko-KR" altLang="en-US" sz="1600" dirty="0"/>
              <a:t>분야의 여러 분야들의 키워드들로 검색하여 </a:t>
            </a:r>
            <a:r>
              <a:rPr kumimoji="1" lang="ko-KR" altLang="en-US" sz="1600" dirty="0" err="1"/>
              <a:t>크롤링</a:t>
            </a:r>
            <a:r>
              <a:rPr kumimoji="1" lang="ko-KR" altLang="en-US" sz="1600" dirty="0"/>
              <a:t> 함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99C9F8-6D67-4D48-810D-6E18A08F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5" y="2610616"/>
            <a:ext cx="3532262" cy="1177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920E30-4225-284B-AA37-3522BEF14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2610616"/>
            <a:ext cx="4716016" cy="167285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C0B761-A691-7A48-8763-38465E50D898}"/>
              </a:ext>
            </a:extLst>
          </p:cNvPr>
          <p:cNvGrpSpPr/>
          <p:nvPr/>
        </p:nvGrpSpPr>
        <p:grpSpPr>
          <a:xfrm>
            <a:off x="852707" y="4669048"/>
            <a:ext cx="6919339" cy="2062103"/>
            <a:chOff x="3085277" y="2172712"/>
            <a:chExt cx="7928686" cy="20621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ED5B35-A489-244C-BF84-B1CEB4867270}"/>
                </a:ext>
              </a:extLst>
            </p:cNvPr>
            <p:cNvSpPr txBox="1"/>
            <p:nvPr/>
          </p:nvSpPr>
          <p:spPr>
            <a:xfrm>
              <a:off x="3275478" y="2172712"/>
              <a:ext cx="7738485" cy="2062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학습 코퍼스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(corpus)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구축</a:t>
              </a:r>
              <a:endPara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endPara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논문 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PDF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파일에서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텍스트 추출 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(pdfminer.py 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사용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텍스트를 문장 단위로 분리 및 병합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학습에 불필요한 텍스트 </a:t>
              </a:r>
              <a:r>
                <a:rPr lang="ko-KR" altLang="en-US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필터링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문장 위치 정보 파악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66A447-7535-6442-8B9A-6D7FA6122DF0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556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2B5513-722A-4EA5-984C-23B51847C20A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18BCA2-472F-45B2-AA5B-F2177962F1B5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4ED1AB48-612D-4A70-98AE-B242391C091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1B8A7D2F-9EE8-490E-8ACD-B2659B8058F6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C63114-A6BD-47BA-BE08-D73D4479E2DB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D1690-A354-4682-9AD5-27944E21C826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cxnSp>
        <p:nvCxnSpPr>
          <p:cNvPr id="8" name="꺾인 연결선[E] 18">
            <a:extLst>
              <a:ext uri="{FF2B5EF4-FFF2-40B4-BE49-F238E27FC236}">
                <a16:creationId xmlns:a16="http://schemas.microsoft.com/office/drawing/2014/main" id="{92FA394C-4446-4C94-83C6-9D87A58CBF1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V="1">
            <a:off x="539084" y="3123680"/>
            <a:ext cx="263904" cy="2460234"/>
          </a:xfrm>
          <a:prstGeom prst="bentConnector3">
            <a:avLst>
              <a:gd name="adj1" fmla="val 186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DFEFF5-055D-48FB-A164-831A70F7534F}"/>
              </a:ext>
            </a:extLst>
          </p:cNvPr>
          <p:cNvSpPr txBox="1"/>
          <p:nvPr/>
        </p:nvSpPr>
        <p:spPr>
          <a:xfrm>
            <a:off x="624355" y="1318801"/>
            <a:ext cx="3224959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pdfminer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텍스트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추출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ADD39D-24E3-4974-88E3-969533A44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4" y="4701921"/>
            <a:ext cx="3247337" cy="1763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D12AA6-89D4-4902-BB03-0845D95AD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8" y="1925094"/>
            <a:ext cx="2719530" cy="23971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E54236-E9F1-4A4F-A347-348BCB4B6341}"/>
              </a:ext>
            </a:extLst>
          </p:cNvPr>
          <p:cNvSpPr txBox="1"/>
          <p:nvPr/>
        </p:nvSpPr>
        <p:spPr>
          <a:xfrm>
            <a:off x="5797410" y="1637877"/>
            <a:ext cx="2543602" cy="984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텍스트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문장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단위분리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!</a:t>
            </a:r>
          </a:p>
          <a:p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6137E6-B5A8-6441-9FB7-23408D988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80" y="2040167"/>
            <a:ext cx="4323443" cy="13556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2BCC99-F574-524F-8C54-9C2519A0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35" y="103978"/>
            <a:ext cx="2719531" cy="14772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F5757A7-6998-5B4B-A576-78664F610DD5}"/>
              </a:ext>
            </a:extLst>
          </p:cNvPr>
          <p:cNvCxnSpPr/>
          <p:nvPr/>
        </p:nvCxnSpPr>
        <p:spPr>
          <a:xfrm>
            <a:off x="4063968" y="1844824"/>
            <a:ext cx="1155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E55D92F5-99B9-1943-96CB-C17C5F546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02" y="4837025"/>
            <a:ext cx="4893841" cy="17255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96CA34-3ACF-414E-B188-42EA472CC915}"/>
              </a:ext>
            </a:extLst>
          </p:cNvPr>
          <p:cNvSpPr/>
          <p:nvPr/>
        </p:nvSpPr>
        <p:spPr>
          <a:xfrm>
            <a:off x="4084228" y="3466034"/>
            <a:ext cx="5059772" cy="134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문장 위치 정보 파악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800100" lvl="1" indent="-342900">
              <a:buAutoNum type="arabicParenR"/>
            </a:pP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논문은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Abstract, Reference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</a:t>
            </a: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파트별로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담고 있는 내용이 구분됨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800100" lvl="1" indent="-342900">
              <a:buAutoNum type="arabicParenR"/>
            </a:pP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800100" lvl="1" indent="-342900">
              <a:buAutoNum type="arabicParenR"/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Abstract,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Body(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기타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),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Reference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부분으로 나눠서 문장을 저장함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800100" lvl="1" indent="-342900">
              <a:buAutoNum type="arabicParenR"/>
            </a:pP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800100" lvl="1" indent="-342900">
              <a:buAutoNum type="arabicParenR"/>
            </a:pP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파트별로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데이터를 학습시켜 각 파트에 맞는 표현을 추천할 확률을 높임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066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35696" y="516483"/>
            <a:ext cx="7035948" cy="2408461"/>
            <a:chOff x="3085277" y="2060848"/>
            <a:chExt cx="6954504" cy="3494446"/>
          </a:xfrm>
        </p:grpSpPr>
        <p:sp>
          <p:nvSpPr>
            <p:cNvPr id="14" name="TextBox 13"/>
            <p:cNvSpPr txBox="1"/>
            <p:nvPr/>
          </p:nvSpPr>
          <p:spPr>
            <a:xfrm>
              <a:off x="3185437" y="2060848"/>
              <a:ext cx="6854344" cy="3494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학습 데이터 통계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우선 총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11844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개의 논문을 수집하여 학습에 이용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b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FontTx/>
                <a:buAutoNum type="arabicPeriod"/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11844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개의 논문은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7,151,590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개의 문장 포함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단어 개수가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3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이하인 문장은 노이즈로 판단해 제거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  <a:p>
              <a:pPr marL="342900" indent="-342900">
                <a:buFontTx/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FontTx/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FontTx/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D4DCD20-A0EF-1640-8E0F-004A3B1B0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80" y="2780928"/>
            <a:ext cx="5985763" cy="38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1384995"/>
            <a:chOff x="3085277" y="2090897"/>
            <a:chExt cx="6941201" cy="1384995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POS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Tag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를 이용한 문법 정보 파악 및</a:t>
              </a:r>
              <a:endPara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Lemmatization, Conjugation</a:t>
              </a:r>
            </a:p>
            <a:p>
              <a:endPara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8F856B-BD15-491A-9EF1-825061994BEE}"/>
              </a:ext>
            </a:extLst>
          </p:cNvPr>
          <p:cNvSpPr txBox="1"/>
          <p:nvPr/>
        </p:nvSpPr>
        <p:spPr>
          <a:xfrm>
            <a:off x="-1754550" y="1427279"/>
            <a:ext cx="7308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단어 </a:t>
            </a:r>
            <a:r>
              <a:rPr lang="en-US" altLang="ko-KR" sz="1400" dirty="0"/>
              <a:t>-&gt; </a:t>
            </a:r>
            <a:r>
              <a:rPr lang="ko-KR" altLang="en-US" sz="1400" dirty="0"/>
              <a:t>원형 </a:t>
            </a:r>
            <a:r>
              <a:rPr lang="en-US" altLang="ko-KR" sz="1400" dirty="0"/>
              <a:t>-&gt; </a:t>
            </a:r>
            <a:r>
              <a:rPr lang="ko-KR" altLang="en-US" sz="1400" dirty="0"/>
              <a:t>추천 엔진 </a:t>
            </a:r>
            <a:r>
              <a:rPr lang="en-US" altLang="ko-KR" sz="1400" dirty="0"/>
              <a:t>-&gt; </a:t>
            </a:r>
            <a:r>
              <a:rPr lang="ko-KR" altLang="en-US" sz="1400" dirty="0"/>
              <a:t>원형 </a:t>
            </a:r>
            <a:r>
              <a:rPr lang="en-US" altLang="ko-KR" sz="1400" dirty="0"/>
              <a:t>-&gt; </a:t>
            </a:r>
            <a:r>
              <a:rPr lang="ko-KR" altLang="en-US" sz="1400" dirty="0"/>
              <a:t>단어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A7192-08F7-47F5-9439-EB40EF200912}"/>
              </a:ext>
            </a:extLst>
          </p:cNvPr>
          <p:cNvSpPr txBox="1"/>
          <p:nvPr/>
        </p:nvSpPr>
        <p:spPr>
          <a:xfrm>
            <a:off x="1274524" y="1968989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동일 시제</a:t>
            </a:r>
            <a:r>
              <a:rPr lang="en-US" altLang="ko-KR" sz="1200" dirty="0"/>
              <a:t>, </a:t>
            </a:r>
            <a:r>
              <a:rPr lang="ko-KR" altLang="en-US" sz="1200" dirty="0"/>
              <a:t>인칭</a:t>
            </a:r>
          </a:p>
        </p:txBody>
      </p:sp>
      <p:sp>
        <p:nvSpPr>
          <p:cNvPr id="18" name="화살표: 오른쪽으로 구부러짐 17">
            <a:extLst>
              <a:ext uri="{FF2B5EF4-FFF2-40B4-BE49-F238E27FC236}">
                <a16:creationId xmlns:a16="http://schemas.microsoft.com/office/drawing/2014/main" id="{4784656B-4B8B-4B33-9839-C9D0ECC01DB0}"/>
              </a:ext>
            </a:extLst>
          </p:cNvPr>
          <p:cNvSpPr/>
          <p:nvPr/>
        </p:nvSpPr>
        <p:spPr>
          <a:xfrm rot="16200000">
            <a:off x="1687025" y="548741"/>
            <a:ext cx="461666" cy="3168352"/>
          </a:xfrm>
          <a:prstGeom prst="curvedRightArrow">
            <a:avLst>
              <a:gd name="adj1" fmla="val 0"/>
              <a:gd name="adj2" fmla="val 58116"/>
              <a:gd name="adj3" fmla="val 16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C77C11D-1E26-48A3-AA74-56DF7AD4A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4" y="2468317"/>
            <a:ext cx="1517375" cy="42430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928057-77D6-460F-93F1-D9367A8D5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35" y="2468317"/>
            <a:ext cx="1479909" cy="4243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3E6DEC8-1C8D-4E26-BF49-4071FF28BD64}"/>
                  </a:ext>
                </a:extLst>
              </p14:cNvPr>
              <p14:cNvContentPartPr/>
              <p14:nvPr/>
            </p14:nvContentPartPr>
            <p14:xfrm>
              <a:off x="389715" y="3417614"/>
              <a:ext cx="814320" cy="5580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3E6DEC8-1C8D-4E26-BF49-4071FF28BD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715" y="3408614"/>
                <a:ext cx="8319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E7DCA550-162A-406A-90CB-E4AD251DDECC}"/>
                  </a:ext>
                </a:extLst>
              </p14:cNvPr>
              <p14:cNvContentPartPr/>
              <p14:nvPr/>
            </p14:nvContentPartPr>
            <p14:xfrm>
              <a:off x="1975515" y="3435974"/>
              <a:ext cx="797040" cy="3060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E7DCA550-162A-406A-90CB-E4AD251DDE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515" y="3426974"/>
                <a:ext cx="814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A9141C3A-8011-45FF-84CD-439DA75E6AAC}"/>
                  </a:ext>
                </a:extLst>
              </p14:cNvPr>
              <p14:cNvContentPartPr/>
              <p14:nvPr/>
            </p14:nvContentPartPr>
            <p14:xfrm>
              <a:off x="398355" y="4004774"/>
              <a:ext cx="2701440" cy="3708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A9141C3A-8011-45FF-84CD-439DA75E6A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355" y="3995774"/>
                <a:ext cx="271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B89E9D0-5D8F-4901-995D-7ED61ABB1CB9}"/>
                  </a:ext>
                </a:extLst>
              </p14:cNvPr>
              <p14:cNvContentPartPr/>
              <p14:nvPr/>
            </p14:nvContentPartPr>
            <p14:xfrm>
              <a:off x="389715" y="5419574"/>
              <a:ext cx="2693520" cy="9180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B89E9D0-5D8F-4901-995D-7ED61ABB1C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715" y="5410574"/>
                <a:ext cx="27111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D1D9517-815C-45C0-B743-F5895CA8FAE6}"/>
                  </a:ext>
                </a:extLst>
              </p14:cNvPr>
              <p14:cNvContentPartPr/>
              <p14:nvPr/>
            </p14:nvContentPartPr>
            <p14:xfrm>
              <a:off x="389715" y="6112934"/>
              <a:ext cx="2693520" cy="504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D1D9517-815C-45C0-B743-F5895CA8FA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0715" y="6103934"/>
                <a:ext cx="271116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74108B-BD3B-1A4A-B9BE-6AF08071FFA2}"/>
              </a:ext>
            </a:extLst>
          </p:cNvPr>
          <p:cNvGrpSpPr/>
          <p:nvPr/>
        </p:nvGrpSpPr>
        <p:grpSpPr>
          <a:xfrm>
            <a:off x="3458201" y="1426402"/>
            <a:ext cx="8330376" cy="3886248"/>
            <a:chOff x="694573" y="1384922"/>
            <a:chExt cx="8330376" cy="38862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44FA52-5943-B642-83DB-821450D2D4CF}"/>
                </a:ext>
              </a:extLst>
            </p:cNvPr>
            <p:cNvSpPr txBox="1"/>
            <p:nvPr/>
          </p:nvSpPr>
          <p:spPr>
            <a:xfrm>
              <a:off x="1391058" y="1384922"/>
              <a:ext cx="7633891" cy="282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Python ‘Pattern’ </a:t>
              </a:r>
              <a:r>
                <a:rPr lang="ko-KR" altLang="en-US" sz="1200" dirty="0"/>
                <a:t>라이브러리를 사용하여 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단어의 원형</a:t>
              </a:r>
              <a:r>
                <a:rPr lang="en-US" altLang="ko-KR" sz="1200" dirty="0"/>
                <a:t>(be, bacterium</a:t>
              </a:r>
              <a:r>
                <a:rPr lang="ko-KR" altLang="en-US" sz="1200" dirty="0"/>
                <a:t> 등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을 학습 엔진에 사용함</a:t>
              </a:r>
              <a:r>
                <a:rPr lang="en-US" altLang="ko-KR" sz="1200" dirty="0"/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추천 엔진에서 나온 단어를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다시 그 위치에 맞는 형태로 변형</a:t>
              </a:r>
              <a:r>
                <a:rPr lang="en-US" altLang="ko-KR" sz="1200" dirty="0"/>
                <a:t>(conjugation)</a:t>
              </a:r>
              <a:r>
                <a:rPr lang="ko-KR" altLang="en-US" sz="1200" dirty="0"/>
                <a:t> 하여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사용자에게 보여줌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Python ‘NLTK’</a:t>
              </a:r>
              <a:r>
                <a:rPr lang="ko-KR" altLang="en-US" sz="1200" dirty="0"/>
                <a:t> 라이브러리 사용</a:t>
              </a:r>
              <a:r>
                <a:rPr lang="en-US" altLang="ko-KR" sz="1200" dirty="0"/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추천 엔진에 사용하게 되는 말뭉치의 단어 수를 줄여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메모리 낭비를 최소화하고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형태만 다르고 </a:t>
              </a:r>
              <a:r>
                <a:rPr lang="ko-KR" altLang="en-US" sz="1200" b="1" dirty="0"/>
                <a:t>같은 의미를 가진 단어가 같은</a:t>
              </a:r>
              <a:endParaRPr lang="en-US" altLang="ko-KR" sz="1200" b="1" dirty="0"/>
            </a:p>
            <a:p>
              <a:pPr>
                <a:lnSpc>
                  <a:spcPct val="150000"/>
                </a:lnSpc>
              </a:pPr>
              <a:r>
                <a:rPr lang="ko-KR" altLang="en-US" sz="1200" b="1" dirty="0"/>
                <a:t> </a:t>
              </a:r>
              <a:r>
                <a:rPr lang="en-US" altLang="ko-KR" sz="1200" b="1" dirty="0"/>
                <a:t>embedding</a:t>
              </a:r>
              <a:r>
                <a:rPr lang="ko-KR" altLang="en-US" sz="1200" b="1" dirty="0"/>
                <a:t>을 가지게</a:t>
              </a:r>
              <a:r>
                <a:rPr lang="ko-KR" altLang="en-US" sz="1200" dirty="0"/>
                <a:t> 하여 추천 엔진의 성능 향상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77C92D5-5218-3041-8AD4-572DCC58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4573" y="4415348"/>
              <a:ext cx="5702567" cy="855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56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Base Line - </a:t>
              </a:r>
              <a:r>
                <a:rPr lang="en-US" altLang="ko-KR" sz="28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Ngrams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+ Wordnet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B376E23-D37B-3F49-9CAA-DA853CE5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5" y="1200207"/>
            <a:ext cx="3627601" cy="2581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ED279F-80F2-6447-BB22-371D01CE7C54}"/>
                  </a:ext>
                </a:extLst>
              </p:cNvPr>
              <p:cNvSpPr txBox="1"/>
              <p:nvPr/>
            </p:nvSpPr>
            <p:spPr>
              <a:xfrm>
                <a:off x="161855" y="3832617"/>
                <a:ext cx="30312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{</m:t>
                      </m:r>
                      <m:func>
                        <m:func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 ∗100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ED279F-80F2-6447-BB22-371D01CE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5" y="3832617"/>
                <a:ext cx="3031279" cy="276999"/>
              </a:xfrm>
              <a:prstGeom prst="rect">
                <a:avLst/>
              </a:prstGeom>
              <a:blipFill>
                <a:blip r:embed="rId4"/>
                <a:stretch>
                  <a:fillRect l="-2092" t="-4348" r="-1674" b="-39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FC6FA05-C060-9241-880F-66CD230C0D5E}"/>
              </a:ext>
            </a:extLst>
          </p:cNvPr>
          <p:cNvSpPr txBox="1"/>
          <p:nvPr/>
        </p:nvSpPr>
        <p:spPr>
          <a:xfrm>
            <a:off x="0" y="4214951"/>
            <a:ext cx="3687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m: Frequency Count, s: word similarity(0-1) k: constant</a:t>
            </a:r>
            <a:endParaRPr kumimoji="1"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30C1C4-182C-2844-BB27-87E5621421E5}"/>
              </a:ext>
            </a:extLst>
          </p:cNvPr>
          <p:cNvSpPr/>
          <p:nvPr/>
        </p:nvSpPr>
        <p:spPr>
          <a:xfrm>
            <a:off x="4301621" y="1432864"/>
            <a:ext cx="1216421" cy="1010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Tokenizing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92E2D7-FC18-7046-AB5C-344A257D2217}"/>
              </a:ext>
            </a:extLst>
          </p:cNvPr>
          <p:cNvSpPr/>
          <p:nvPr/>
        </p:nvSpPr>
        <p:spPr>
          <a:xfrm>
            <a:off x="5925375" y="1416205"/>
            <a:ext cx="1216421" cy="1010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N-grams Frequency</a:t>
            </a:r>
          </a:p>
          <a:p>
            <a:pPr algn="ctr"/>
            <a:r>
              <a:rPr lang="en-US" altLang="ko-KR" sz="1200" dirty="0"/>
              <a:t>calculating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6D6D6E-D266-5B48-8FB1-B1C62EE0E4B7}"/>
              </a:ext>
            </a:extLst>
          </p:cNvPr>
          <p:cNvSpPr/>
          <p:nvPr/>
        </p:nvSpPr>
        <p:spPr>
          <a:xfrm>
            <a:off x="7423944" y="1416206"/>
            <a:ext cx="1216421" cy="1010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Insert to Database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D41DC7-B08A-CF43-8429-47ACDBDB0C15}"/>
              </a:ext>
            </a:extLst>
          </p:cNvPr>
          <p:cNvSpPr txBox="1"/>
          <p:nvPr/>
        </p:nvSpPr>
        <p:spPr>
          <a:xfrm>
            <a:off x="4785197" y="2645573"/>
            <a:ext cx="170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Bigram, Trigram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BB8FD6-F988-C14C-AD20-4D9C9B3A09EA}"/>
              </a:ext>
            </a:extLst>
          </p:cNvPr>
          <p:cNvSpPr txBox="1"/>
          <p:nvPr/>
        </p:nvSpPr>
        <p:spPr>
          <a:xfrm>
            <a:off x="7054473" y="2637639"/>
            <a:ext cx="1884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Bigram to Trigram</a:t>
            </a:r>
          </a:p>
          <a:p>
            <a:pPr algn="ctr"/>
            <a:r>
              <a:rPr kumimoji="1" lang="en-US" altLang="ko-KR" dirty="0"/>
              <a:t>search</a:t>
            </a:r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74B3A5C-C24F-E243-9C53-A9BA5A5C1B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3" b="24415"/>
          <a:stretch/>
        </p:blipFill>
        <p:spPr>
          <a:xfrm>
            <a:off x="3820556" y="3501623"/>
            <a:ext cx="2842373" cy="2529408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057A311-6005-7B46-B840-AC3391701330}"/>
              </a:ext>
            </a:extLst>
          </p:cNvPr>
          <p:cNvCxnSpPr>
            <a:cxnSpLocks/>
          </p:cNvCxnSpPr>
          <p:nvPr/>
        </p:nvCxnSpPr>
        <p:spPr>
          <a:xfrm>
            <a:off x="5591060" y="1930477"/>
            <a:ext cx="246992" cy="0"/>
          </a:xfrm>
          <a:prstGeom prst="straightConnector1">
            <a:avLst/>
          </a:prstGeom>
          <a:ln w="34925">
            <a:solidFill>
              <a:srgbClr val="3CC3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BDE93C0A-F6C7-9F44-A299-5B9E3398E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302" y="3559969"/>
            <a:ext cx="2232699" cy="2948847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941C07B-53EA-A448-AE60-93B70124B96D}"/>
              </a:ext>
            </a:extLst>
          </p:cNvPr>
          <p:cNvCxnSpPr>
            <a:cxnSpLocks/>
          </p:cNvCxnSpPr>
          <p:nvPr/>
        </p:nvCxnSpPr>
        <p:spPr>
          <a:xfrm>
            <a:off x="7176952" y="1938240"/>
            <a:ext cx="246992" cy="0"/>
          </a:xfrm>
          <a:prstGeom prst="straightConnector1">
            <a:avLst/>
          </a:prstGeom>
          <a:ln w="34925">
            <a:solidFill>
              <a:srgbClr val="3CC3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52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67251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Word2vec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A433CA-7F59-0B4F-8D96-E068D7427ACD}"/>
              </a:ext>
            </a:extLst>
          </p:cNvPr>
          <p:cNvSpPr txBox="1"/>
          <p:nvPr/>
        </p:nvSpPr>
        <p:spPr>
          <a:xfrm>
            <a:off x="539552" y="1242127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400" dirty="0"/>
              <a:t>인칭 대명사 자리의 관계</a:t>
            </a:r>
            <a:endParaRPr kumimoji="1" lang="en-US" altLang="ko-KR" sz="1400" dirty="0"/>
          </a:p>
          <a:p>
            <a:pPr lvl="1"/>
            <a:endParaRPr kumimoji="1"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07635-0F1C-0F4C-8562-3BC18724F533}"/>
              </a:ext>
            </a:extLst>
          </p:cNvPr>
          <p:cNvSpPr txBox="1"/>
          <p:nvPr/>
        </p:nvSpPr>
        <p:spPr>
          <a:xfrm>
            <a:off x="837247" y="1664182"/>
            <a:ext cx="5569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인칭 대명사 끼리 모여 있음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The author</a:t>
            </a:r>
            <a:r>
              <a:rPr kumimoji="1" lang="ko-KR" altLang="en-US" sz="1400" dirty="0"/>
              <a:t>같이 다른 형태로 논문에서</a:t>
            </a:r>
            <a:endParaRPr kumimoji="1" lang="en-US" altLang="ko-KR" sz="1400" dirty="0"/>
          </a:p>
          <a:p>
            <a:r>
              <a:rPr kumimoji="1" lang="ko-KR" altLang="en-US" sz="1400" dirty="0"/>
              <a:t>많이 나오는 경우도 적용이 되어있음</a:t>
            </a:r>
            <a:r>
              <a:rPr kumimoji="1" lang="en-US" altLang="ko-KR" sz="14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2D0D0B-8838-1740-AB54-12BB71E4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963" y="713663"/>
            <a:ext cx="2879165" cy="19010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4E7BF4-3C4E-0D40-AF7C-58AF5D65997B}"/>
              </a:ext>
            </a:extLst>
          </p:cNvPr>
          <p:cNvSpPr txBox="1"/>
          <p:nvPr/>
        </p:nvSpPr>
        <p:spPr>
          <a:xfrm>
            <a:off x="539552" y="2216741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2.</a:t>
            </a:r>
            <a:r>
              <a:rPr kumimoji="1" lang="ko-KR" altLang="en-US" sz="1400" dirty="0"/>
              <a:t> 일반 단어의 관계</a:t>
            </a:r>
            <a:endParaRPr kumimoji="1" lang="en-US" altLang="ko-KR" sz="1400" dirty="0"/>
          </a:p>
          <a:p>
            <a:pPr lvl="1"/>
            <a:endParaRPr kumimoji="1" lang="en-US" altLang="ko-KR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BEC31C-C465-8548-8303-ED95317043E6}"/>
              </a:ext>
            </a:extLst>
          </p:cNvPr>
          <p:cNvSpPr txBox="1"/>
          <p:nvPr/>
        </p:nvSpPr>
        <p:spPr>
          <a:xfrm>
            <a:off x="852707" y="2582121"/>
            <a:ext cx="557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의미 단계에서 비슷한 의미의 단어의 경우 비슷한 위치에 나오므로</a:t>
            </a:r>
            <a:r>
              <a:rPr kumimoji="1" lang="en-US" altLang="ko-KR" sz="1400" dirty="0"/>
              <a:t>,</a:t>
            </a:r>
          </a:p>
          <a:p>
            <a:r>
              <a:rPr kumimoji="1" lang="ko-KR" altLang="en-US" sz="1400" dirty="0"/>
              <a:t>비슷한 의미의 단어들을 뽑을 수 있음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CAC3AB-AA37-E643-A673-DE4E3724AD90}"/>
              </a:ext>
            </a:extLst>
          </p:cNvPr>
          <p:cNvSpPr txBox="1"/>
          <p:nvPr/>
        </p:nvSpPr>
        <p:spPr>
          <a:xfrm>
            <a:off x="573679" y="3152721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3.</a:t>
            </a:r>
            <a:r>
              <a:rPr kumimoji="1" lang="ko-KR" altLang="en-US" sz="1400" dirty="0"/>
              <a:t> 기술 단어들의 관계</a:t>
            </a:r>
            <a:endParaRPr kumimoji="1" lang="en-US" altLang="ko-K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5C2D29-8236-5B49-A567-72DC077F4C4B}"/>
              </a:ext>
            </a:extLst>
          </p:cNvPr>
          <p:cNvSpPr txBox="1"/>
          <p:nvPr/>
        </p:nvSpPr>
        <p:spPr>
          <a:xfrm>
            <a:off x="935596" y="3532948"/>
            <a:ext cx="36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비슷한 기술이나 해당 기술의 </a:t>
            </a:r>
            <a:r>
              <a:rPr kumimoji="1" lang="ko-KR" altLang="en-US" sz="1400" dirty="0" err="1"/>
              <a:t>축약형</a:t>
            </a:r>
            <a:r>
              <a:rPr kumimoji="1" lang="ko-KR" altLang="en-US" sz="1400" dirty="0"/>
              <a:t> 또는 </a:t>
            </a:r>
            <a:endParaRPr kumimoji="1" lang="en-US" altLang="ko-KR" sz="1400" dirty="0"/>
          </a:p>
          <a:p>
            <a:r>
              <a:rPr kumimoji="1" lang="ko-KR" altLang="en-US" sz="1400" dirty="0"/>
              <a:t>축약을 푼 버전이 주로 </a:t>
            </a:r>
            <a:r>
              <a:rPr kumimoji="1" lang="ko-KR" altLang="en-US" sz="1400" dirty="0" err="1"/>
              <a:t>나오게됨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5E5EFC-A2F7-E94C-BA56-A9D680372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963" y="2548302"/>
            <a:ext cx="2814887" cy="16402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2E1B0AE-F65E-FD45-950D-1933CB1B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311" y="4249047"/>
            <a:ext cx="2376296" cy="19010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BF4DF3-96B7-0944-95B9-9A1C4D8AF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45" y="4188582"/>
            <a:ext cx="3386613" cy="26758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F8A33A-C71F-834C-A7B1-8534EF05030F}"/>
              </a:ext>
            </a:extLst>
          </p:cNvPr>
          <p:cNvSpPr txBox="1"/>
          <p:nvPr/>
        </p:nvSpPr>
        <p:spPr>
          <a:xfrm>
            <a:off x="1941377" y="826499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Word2vec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Skip-gram</a:t>
            </a:r>
            <a:r>
              <a:rPr kumimoji="1" lang="ko-KR" altLang="en-US" sz="1200" dirty="0"/>
              <a:t> 방식의 학습이</a:t>
            </a:r>
            <a:endParaRPr kumimoji="1" lang="en-US" altLang="ko-KR" sz="1200" dirty="0"/>
          </a:p>
          <a:p>
            <a:r>
              <a:rPr kumimoji="1" lang="ko-KR" altLang="en-US" sz="1200" dirty="0"/>
              <a:t>저희 서비스에서 사용할 모델과 유사하다고 판단</a:t>
            </a:r>
          </a:p>
        </p:txBody>
      </p:sp>
    </p:spTree>
    <p:extLst>
      <p:ext uri="{BB962C8B-B14F-4D97-AF65-F5344CB8AC3E}">
        <p14:creationId xmlns:p14="http://schemas.microsoft.com/office/powerpoint/2010/main" val="238860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LSTM Language Model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2643095" y="1299364"/>
            <a:ext cx="3421347" cy="23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LSTM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기반 단어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Co-occurrence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학습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문장의 앞 뒤 단어에 대해 더 효과적으로 학습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LSTM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모델을 이용하여 단어의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Co-occurrence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학습하여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공간적 유사도 정보를 학습한다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LSTM language model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real world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문맥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기반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확률 분포를 계산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문장에서 나타나는 단어 간의 순차적 의존 관계를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보다 효과적으로 학습할 수 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A76D1A-F96E-574C-A56A-F271B91E9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48113"/>
            <a:ext cx="2559797" cy="20455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0FE803-C0FB-FE49-A734-56F2B26825E8}"/>
              </a:ext>
            </a:extLst>
          </p:cNvPr>
          <p:cNvSpPr/>
          <p:nvPr/>
        </p:nvSpPr>
        <p:spPr>
          <a:xfrm>
            <a:off x="2667301" y="1307092"/>
            <a:ext cx="61588" cy="314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88DA9E-BF19-6B40-9440-81C243B86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550370"/>
            <a:ext cx="4968552" cy="18431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4EDB3B1-866F-F74A-9DD3-B4B4D17E6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68" y="4066748"/>
            <a:ext cx="4538712" cy="24888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36C52E-CB06-D449-9322-886142D3D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45" y="1307092"/>
            <a:ext cx="2721988" cy="19748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4B5919-1AAB-CA42-A404-3E15A85141E8}"/>
              </a:ext>
            </a:extLst>
          </p:cNvPr>
          <p:cNvSpPr txBox="1"/>
          <p:nvPr/>
        </p:nvSpPr>
        <p:spPr>
          <a:xfrm>
            <a:off x="6223769" y="1030093"/>
            <a:ext cx="2288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LSTM</a:t>
            </a:r>
            <a:r>
              <a:rPr kumimoji="1" lang="ko-KR" altLang="en-US" sz="1200" dirty="0"/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2947228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숙어 추천 방법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,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관련 논문 검색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2088167"/>
            <a:ext cx="7859882" cy="1200329"/>
            <a:chOff x="888582" y="1319400"/>
            <a:chExt cx="7859882" cy="12003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4F22D7-5E38-41B9-92B6-6B5B6C6392F4}"/>
                </a:ext>
              </a:extLst>
            </p:cNvPr>
            <p:cNvSpPr txBox="1"/>
            <p:nvPr/>
          </p:nvSpPr>
          <p:spPr>
            <a:xfrm>
              <a:off x="888582" y="1319400"/>
              <a:ext cx="36834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 </a:t>
              </a:r>
              <a:r>
                <a:rPr lang="en-US" altLang="ko-KR" b="1" u="sng" dirty="0"/>
                <a:t>came to a decision</a:t>
              </a:r>
              <a:r>
                <a:rPr lang="en-US" altLang="ko-KR" dirty="0"/>
                <a:t> that …</a:t>
              </a:r>
            </a:p>
            <a:p>
              <a:r>
                <a:rPr lang="en-US" altLang="ko-KR" dirty="0"/>
                <a:t>-&gt; We </a:t>
              </a:r>
              <a:r>
                <a:rPr lang="en-US" altLang="ko-KR" b="1" u="sng" dirty="0"/>
                <a:t>concluded</a:t>
              </a:r>
              <a:r>
                <a:rPr lang="en-US" altLang="ko-KR" dirty="0"/>
                <a:t> that</a:t>
              </a:r>
            </a:p>
            <a:p>
              <a:r>
                <a:rPr lang="en-US" altLang="ko-KR" dirty="0"/>
                <a:t>They </a:t>
              </a:r>
              <a:r>
                <a:rPr lang="en-US" altLang="ko-KR" b="1" u="sng" dirty="0"/>
                <a:t>are based on</a:t>
              </a:r>
              <a:r>
                <a:rPr lang="en-US" altLang="ko-KR" dirty="0"/>
                <a:t> …</a:t>
              </a:r>
            </a:p>
            <a:p>
              <a:r>
                <a:rPr lang="en-US" altLang="ko-KR" dirty="0"/>
                <a:t>-&gt; They </a:t>
              </a:r>
              <a:r>
                <a:rPr lang="en-US" altLang="ko-KR" b="1" u="sng" dirty="0"/>
                <a:t>depend on</a:t>
              </a:r>
              <a:r>
                <a:rPr lang="en-US" altLang="ko-KR" dirty="0"/>
                <a:t> …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851920" y="1815107"/>
              <a:ext cx="489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숙어를 파악하고 있지 않으면 추천이 불가능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0" y="3872726"/>
            <a:ext cx="5387849" cy="2658552"/>
            <a:chOff x="0" y="2434735"/>
            <a:chExt cx="9144000" cy="432599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0E6517F-6E75-4678-8578-7DC76FBFD89A}"/>
                </a:ext>
              </a:extLst>
            </p:cNvPr>
            <p:cNvGrpSpPr/>
            <p:nvPr/>
          </p:nvGrpSpPr>
          <p:grpSpPr>
            <a:xfrm>
              <a:off x="0" y="3573016"/>
              <a:ext cx="9144000" cy="3187716"/>
              <a:chOff x="0" y="3193612"/>
              <a:chExt cx="9144000" cy="318771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5675086-0B5E-4925-BE52-E4882C680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93612"/>
                <a:ext cx="9144000" cy="318771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5B63611-524C-488B-A093-3535D7DF0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2160" y="3202264"/>
                <a:ext cx="2985120" cy="2238840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AF4C19-1039-4B78-AE6B-412316013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750" y="2434735"/>
              <a:ext cx="2775856" cy="1605981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2D09D0B-A98E-644B-8FF6-C6DA63B1F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462" y="3935364"/>
            <a:ext cx="4033035" cy="2721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F500F6-308A-2442-8EE6-0D12CB59D61E}"/>
              </a:ext>
            </a:extLst>
          </p:cNvPr>
          <p:cNvSpPr txBox="1"/>
          <p:nvPr/>
        </p:nvSpPr>
        <p:spPr>
          <a:xfrm>
            <a:off x="5010151" y="3289506"/>
            <a:ext cx="4359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TF-IDF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</a:t>
            </a:r>
            <a:endParaRPr kumimoji="1" lang="en-US" altLang="ko-KR" dirty="0"/>
          </a:p>
          <a:p>
            <a:r>
              <a:rPr kumimoji="1" lang="en-US" altLang="ko-KR" dirty="0"/>
              <a:t>Keyword Extraction</a:t>
            </a:r>
            <a:r>
              <a:rPr kumimoji="1" lang="ko-KR" altLang="en-US" dirty="0"/>
              <a:t> 기반 관련 논문 검색</a:t>
            </a:r>
          </a:p>
        </p:txBody>
      </p:sp>
    </p:spTree>
    <p:extLst>
      <p:ext uri="{BB962C8B-B14F-4D97-AF65-F5344CB8AC3E}">
        <p14:creationId xmlns:p14="http://schemas.microsoft.com/office/powerpoint/2010/main" val="42082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5A281-7E4B-4738-8C63-B9F32E7A42D9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4AE4DD-FDB6-4EF5-99F1-58B7F8C6DC1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E7B8337-EED5-43DB-8EE6-D643FC1C1036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43A711A-679D-45B0-8406-8E74749BDB60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D56F9-4352-4545-BB9D-73549B61E8EE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C7F3-CC0A-41D9-A9BB-661FECA2152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21EB15-3A50-43E5-88BB-8D097F1B0316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259A-2B56-4A4F-BF4F-127651DBBB23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추천 성능 평가 방법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21926C-298C-46D9-AE82-7B052DCA45C5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46AC11-171C-4196-AB68-4CEF6AF40A1C}"/>
              </a:ext>
            </a:extLst>
          </p:cNvPr>
          <p:cNvSpPr txBox="1"/>
          <p:nvPr/>
        </p:nvSpPr>
        <p:spPr>
          <a:xfrm>
            <a:off x="1177541" y="1235684"/>
            <a:ext cx="7633891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맞춤법을 교정하는 등 사용자에게 정답을 제공하는 시스템이 아니라</a:t>
            </a:r>
            <a:r>
              <a:rPr lang="en-US" altLang="ko-KR" sz="1100" dirty="0"/>
              <a:t>, </a:t>
            </a:r>
            <a:r>
              <a:rPr lang="ko-KR" altLang="en-US" sz="1100" dirty="0"/>
              <a:t>표현을 </a:t>
            </a:r>
            <a:r>
              <a:rPr lang="ko-KR" altLang="en-US" sz="1100" b="1" dirty="0"/>
              <a:t>추천</a:t>
            </a:r>
            <a:r>
              <a:rPr lang="ko-KR" altLang="en-US" sz="1100" dirty="0"/>
              <a:t>하는 시스템이므로 정확도 평가가 어려움</a:t>
            </a:r>
            <a:r>
              <a:rPr lang="en-US" altLang="ko-KR" sz="11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우리 시스템이 추천한 표현이 문맥에 어울리면 </a:t>
            </a:r>
            <a:r>
              <a:rPr lang="ko-KR" altLang="en-US" sz="1100" b="1" dirty="0"/>
              <a:t>정답</a:t>
            </a:r>
            <a:r>
              <a:rPr lang="en-US" altLang="ko-KR" sz="1100" dirty="0"/>
              <a:t>, </a:t>
            </a:r>
            <a:r>
              <a:rPr lang="ko-KR" altLang="en-US" sz="1100" dirty="0"/>
              <a:t>어울리지 않으면 </a:t>
            </a:r>
            <a:r>
              <a:rPr lang="ko-KR" altLang="en-US" sz="1100" b="1" dirty="0"/>
              <a:t>오답</a:t>
            </a:r>
            <a:r>
              <a:rPr lang="ko-KR" altLang="en-US" sz="1100" dirty="0"/>
              <a:t>으로 처리</a:t>
            </a:r>
            <a:r>
              <a:rPr lang="en-US" altLang="ko-KR" sz="11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알파 테스트</a:t>
            </a:r>
            <a:r>
              <a:rPr lang="en-US" altLang="ko-KR" sz="1100" dirty="0"/>
              <a:t>, </a:t>
            </a:r>
            <a:r>
              <a:rPr lang="ko-KR" altLang="en-US" sz="1100" dirty="0"/>
              <a:t>베타 테스트를 거쳐 </a:t>
            </a:r>
            <a:r>
              <a:rPr lang="ko-KR" altLang="en-US" sz="1100" b="1" dirty="0"/>
              <a:t>사용자 로그</a:t>
            </a:r>
            <a:r>
              <a:rPr lang="ko-KR" altLang="en-US" sz="1100" dirty="0"/>
              <a:t>를 사용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F8579F14-CDE8-5440-82FD-13E4A056F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491275"/>
              </p:ext>
            </p:extLst>
          </p:nvPr>
        </p:nvGraphicFramePr>
        <p:xfrm>
          <a:off x="681908" y="2467221"/>
          <a:ext cx="7780183" cy="445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149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5A281-7E4B-4738-8C63-B9F32E7A42D9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4AE4DD-FDB6-4EF5-99F1-58B7F8C6DC1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E7B8337-EED5-43DB-8EE6-D643FC1C1036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43A711A-679D-45B0-8406-8E74749BDB60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D56F9-4352-4545-BB9D-73549B61E8EE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C7F3-CC0A-41D9-A9BB-661FECA2152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21EB15-3A50-43E5-88BB-8D097F1B0316}"/>
              </a:ext>
            </a:extLst>
          </p:cNvPr>
          <p:cNvGrpSpPr/>
          <p:nvPr/>
        </p:nvGrpSpPr>
        <p:grpSpPr>
          <a:xfrm>
            <a:off x="1899856" y="349184"/>
            <a:ext cx="7136640" cy="954107"/>
            <a:chOff x="3085277" y="2090897"/>
            <a:chExt cx="6941201" cy="9541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259A-2B56-4A4F-BF4F-127651DBBB23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Word Add in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기능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,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Chrome Extension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기능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21926C-298C-46D9-AE82-7B052DCA45C5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FB768F4-F0C1-410B-93BC-58B33985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1" y="1317413"/>
            <a:ext cx="4996515" cy="29756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44E983-AE16-5244-9599-91E180F1F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66" y="1421658"/>
            <a:ext cx="4040176" cy="39890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852507-ACCF-A44A-8DC4-6EFEFB278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9" y="3104930"/>
            <a:ext cx="3109003" cy="36490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4516B64-EE30-1A42-960B-8A3BF4CE4324}"/>
              </a:ext>
            </a:extLst>
          </p:cNvPr>
          <p:cNvSpPr/>
          <p:nvPr/>
        </p:nvSpPr>
        <p:spPr>
          <a:xfrm>
            <a:off x="5247806" y="3573016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번역 및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히스토리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BDB06E-45AC-4C40-B2E4-66557C78079E}"/>
              </a:ext>
            </a:extLst>
          </p:cNvPr>
          <p:cNvSpPr/>
          <p:nvPr/>
        </p:nvSpPr>
        <p:spPr>
          <a:xfrm>
            <a:off x="1381029" y="5163089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노트 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86D1A-3A1D-9B4E-8855-953E9CE113D4}"/>
              </a:ext>
            </a:extLst>
          </p:cNvPr>
          <p:cNvSpPr/>
          <p:nvPr/>
        </p:nvSpPr>
        <p:spPr>
          <a:xfrm>
            <a:off x="852707" y="2396291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단어 및 구문 추천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EB9481-CA87-6B4A-AFF8-9FF5AE017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01" y="4699258"/>
            <a:ext cx="4135815" cy="19907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38235B-0EBD-5C46-9E35-6CFDD1531128}"/>
              </a:ext>
            </a:extLst>
          </p:cNvPr>
          <p:cNvSpPr/>
          <p:nvPr/>
        </p:nvSpPr>
        <p:spPr>
          <a:xfrm>
            <a:off x="5423169" y="5982984"/>
            <a:ext cx="19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Chrome Extension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97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F3A00E-B832-49C0-ADFA-AD1596C8284C}"/>
              </a:ext>
            </a:extLst>
          </p:cNvPr>
          <p:cNvSpPr/>
          <p:nvPr/>
        </p:nvSpPr>
        <p:spPr>
          <a:xfrm>
            <a:off x="1785202" y="1412776"/>
            <a:ext cx="612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글을 쓸</a:t>
            </a: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때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단어 선택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때문에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많은 시간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을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소모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함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90CD45-C140-3744-9452-B3656733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" y="2276872"/>
            <a:ext cx="3527393" cy="3039683"/>
          </a:xfrm>
          <a:prstGeom prst="rect">
            <a:avLst/>
          </a:prstGeom>
        </p:spPr>
      </p:pic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728CDF30-61B9-0845-8982-9C7068EFC3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206073"/>
              </p:ext>
            </p:extLst>
          </p:nvPr>
        </p:nvGraphicFramePr>
        <p:xfrm>
          <a:off x="3548881" y="2301145"/>
          <a:ext cx="5616624" cy="325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3895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28" y="83671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기대 효과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6C1C8-7D84-4819-B90F-69E3DF280B9F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8C1926-26BD-4FBD-8D7C-4BA37AC6EA72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기대 효과 및 성장 방안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,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비즈니스 모델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EAF9C3-7152-4893-BC16-3C563B0FF594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E7A1AE-6A97-1849-9779-8E7EABC4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5" y="1826621"/>
            <a:ext cx="936596" cy="9365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734753-19ED-0C4E-9CE5-5FDDFEFB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5" y="2898467"/>
            <a:ext cx="936596" cy="9365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2105E1-3905-CD40-AE33-E058A08C6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70" y="3977751"/>
            <a:ext cx="936597" cy="9365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62F60C-6DF2-D349-A3BA-23D5FA203E85}"/>
              </a:ext>
            </a:extLst>
          </p:cNvPr>
          <p:cNvSpPr/>
          <p:nvPr/>
        </p:nvSpPr>
        <p:spPr>
          <a:xfrm>
            <a:off x="1458115" y="2110253"/>
            <a:ext cx="15311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Helvetica" pitchFamily="2" charset="0"/>
              </a:rPr>
              <a:t>문서작성이나 </a:t>
            </a:r>
            <a:endParaRPr lang="en-US" altLang="ko-KR" sz="1100" dirty="0">
              <a:latin typeface="Helvetica" pitchFamily="2" charset="0"/>
            </a:endParaRPr>
          </a:p>
          <a:p>
            <a:r>
              <a:rPr lang="ko-KR" altLang="en-US" sz="1100" dirty="0">
                <a:latin typeface="Helvetica" pitchFamily="2" charset="0"/>
              </a:rPr>
              <a:t>콘텐츠 개발에만 집중</a:t>
            </a:r>
            <a:endParaRPr lang="ko-KR" altLang="en-US" sz="1100" dirty="0">
              <a:effectLst/>
              <a:latin typeface="Helvetica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C3FF4F-2B2A-1D4C-9512-9F96D2E2A9E3}"/>
              </a:ext>
            </a:extLst>
          </p:cNvPr>
          <p:cNvSpPr/>
          <p:nvPr/>
        </p:nvSpPr>
        <p:spPr>
          <a:xfrm>
            <a:off x="1331640" y="3217935"/>
            <a:ext cx="48054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Helvetica" pitchFamily="2" charset="0"/>
              </a:rPr>
              <a:t>문서작성이</a:t>
            </a:r>
            <a:r>
              <a:rPr lang="ko-KR" altLang="en-US" sz="1100" dirty="0">
                <a:latin typeface="Helvetica" pitchFamily="2" charset="0"/>
              </a:rPr>
              <a:t> 가져오는</a:t>
            </a:r>
            <a:endParaRPr lang="en-US" altLang="ko-KR" sz="1100" dirty="0">
              <a:latin typeface="Helvetica" pitchFamily="2" charset="0"/>
            </a:endParaRPr>
          </a:p>
          <a:p>
            <a:r>
              <a:rPr lang="ko-KR" altLang="en-US" sz="1100" dirty="0">
                <a:latin typeface="Helvetica" pitchFamily="2" charset="0"/>
              </a:rPr>
              <a:t>어려움과 스트레스 해소</a:t>
            </a:r>
            <a:endParaRPr lang="ko-KR" altLang="en-US" sz="1100" dirty="0">
              <a:effectLst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DD7AE5-B2CE-4842-9C66-67E7F438E28D}"/>
              </a:ext>
            </a:extLst>
          </p:cNvPr>
          <p:cNvSpPr txBox="1"/>
          <p:nvPr/>
        </p:nvSpPr>
        <p:spPr>
          <a:xfrm>
            <a:off x="1521016" y="4261383"/>
            <a:ext cx="13628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다른 논문에서 </a:t>
            </a:r>
            <a:endParaRPr kumimoji="1" lang="en-US" altLang="ko-KR" sz="1100" dirty="0"/>
          </a:p>
          <a:p>
            <a:r>
              <a:rPr kumimoji="1" lang="ko-KR" altLang="en-US" sz="1100" dirty="0"/>
              <a:t>보편적으로 쓰이는</a:t>
            </a:r>
            <a:endParaRPr kumimoji="1" lang="en-US" altLang="ko-KR" sz="1100" dirty="0"/>
          </a:p>
          <a:p>
            <a:r>
              <a:rPr kumimoji="1" lang="ko-KR" altLang="en-US" sz="1100" dirty="0"/>
              <a:t>어휘 추천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0965530-A898-464C-AEBD-16D737BC0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203" y="1847247"/>
            <a:ext cx="883306" cy="8872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29A6880-7F85-8A46-AD80-FA5CA1C2C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203" y="2989009"/>
            <a:ext cx="887214" cy="88721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D943C9C-03DC-544F-AF40-C80AA842B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314" y="4167414"/>
            <a:ext cx="872419" cy="8724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420D85-26A2-6F40-96B5-39121A1A572D}"/>
              </a:ext>
            </a:extLst>
          </p:cNvPr>
          <p:cNvSpPr/>
          <p:nvPr/>
        </p:nvSpPr>
        <p:spPr>
          <a:xfrm>
            <a:off x="4196596" y="2015634"/>
            <a:ext cx="518562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Helvetica" pitchFamily="2" charset="0"/>
              </a:rPr>
              <a:t>대학교 포탈 사이트에 </a:t>
            </a:r>
            <a:endParaRPr lang="en-US" altLang="ko-KR" sz="1100" dirty="0">
              <a:latin typeface="Helvetica" pitchFamily="2" charset="0"/>
            </a:endParaRPr>
          </a:p>
          <a:p>
            <a:r>
              <a:rPr lang="ko-KR" altLang="en-US" sz="1100" dirty="0">
                <a:latin typeface="Helvetica" pitchFamily="2" charset="0"/>
              </a:rPr>
              <a:t>제품 소개 글을 지속적으로</a:t>
            </a:r>
            <a:endParaRPr lang="en-US" altLang="ko-KR" sz="1100" dirty="0">
              <a:latin typeface="Helvetica" pitchFamily="2" charset="0"/>
            </a:endParaRPr>
          </a:p>
          <a:p>
            <a:r>
              <a:rPr lang="ko-KR" altLang="en-US" sz="1100" dirty="0">
                <a:latin typeface="Helvetica" pitchFamily="2" charset="0"/>
              </a:rPr>
              <a:t>작성하여 홍보</a:t>
            </a:r>
            <a:endParaRPr lang="ko-KR" altLang="en-US" sz="1100" dirty="0">
              <a:effectLst/>
              <a:latin typeface="Helvetica" pitchFamily="2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B4FB5F-AAE0-1144-8BB1-BCBE6210C800}"/>
              </a:ext>
            </a:extLst>
          </p:cNvPr>
          <p:cNvSpPr/>
          <p:nvPr/>
        </p:nvSpPr>
        <p:spPr>
          <a:xfrm>
            <a:off x="4254328" y="3239596"/>
            <a:ext cx="52821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Helvetica" pitchFamily="2" charset="0"/>
              </a:rPr>
              <a:t>논문 인쇄 업체에</a:t>
            </a:r>
            <a:endParaRPr lang="en-US" altLang="ko-KR" sz="1100" dirty="0">
              <a:latin typeface="Helvetica" pitchFamily="2" charset="0"/>
            </a:endParaRPr>
          </a:p>
          <a:p>
            <a:r>
              <a:rPr lang="ko-KR" altLang="en-US" sz="1100" dirty="0">
                <a:latin typeface="Helvetica" pitchFamily="2" charset="0"/>
              </a:rPr>
              <a:t>오프라인 포스터</a:t>
            </a:r>
            <a:endParaRPr lang="en-US" altLang="ko-KR" sz="1100" dirty="0">
              <a:latin typeface="Helvetica" pitchFamily="2" charset="0"/>
            </a:endParaRPr>
          </a:p>
          <a:p>
            <a:r>
              <a:rPr lang="ko-KR" altLang="en-US" sz="1100" dirty="0">
                <a:latin typeface="Helvetica" pitchFamily="2" charset="0"/>
              </a:rPr>
              <a:t>및 홍보물 배치</a:t>
            </a:r>
            <a:endParaRPr lang="ko-KR" altLang="en-US" sz="1100" dirty="0">
              <a:effectLst/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E6824F-1B8B-3D45-AB8B-DDEF459A5FFA}"/>
              </a:ext>
            </a:extLst>
          </p:cNvPr>
          <p:cNvSpPr txBox="1"/>
          <p:nvPr/>
        </p:nvSpPr>
        <p:spPr>
          <a:xfrm>
            <a:off x="4254328" y="4418957"/>
            <a:ext cx="15536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초기 사용시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</a:t>
            </a:r>
            <a:endParaRPr kumimoji="1" lang="en-US" altLang="ko-KR" sz="1100" dirty="0"/>
          </a:p>
          <a:p>
            <a:r>
              <a:rPr kumimoji="1" lang="ko-KR" altLang="en-US" sz="1100" dirty="0"/>
              <a:t>무료로 서비스 </a:t>
            </a:r>
            <a:endParaRPr kumimoji="1" lang="en-US" altLang="ko-KR" sz="1100" dirty="0"/>
          </a:p>
          <a:p>
            <a:r>
              <a:rPr kumimoji="1" lang="ko-KR" altLang="en-US" sz="1100" dirty="0"/>
              <a:t>제공으로 사용자 확보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329F893-9F94-5244-A6A6-C7347BCFE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752" y="1557326"/>
            <a:ext cx="820187" cy="82018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8A084A-20E3-AF43-850D-54D539314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055" y="3163915"/>
            <a:ext cx="500677" cy="50067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748A8A5-63DA-0A4F-8157-1877DA2AC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4245" y="4358058"/>
            <a:ext cx="642296" cy="6422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5D9DF44-0AB7-504F-8418-544C2F254DB1}"/>
              </a:ext>
            </a:extLst>
          </p:cNvPr>
          <p:cNvSpPr txBox="1"/>
          <p:nvPr/>
        </p:nvSpPr>
        <p:spPr>
          <a:xfrm>
            <a:off x="5992286" y="2460379"/>
            <a:ext cx="1351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추천 횟수당 </a:t>
            </a:r>
            <a:r>
              <a:rPr kumimoji="1" lang="ko-KR" altLang="en-US" sz="1100" dirty="0" err="1"/>
              <a:t>과금</a:t>
            </a:r>
            <a:endParaRPr kumimoji="1"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1E1FC0-7BDA-4140-8BDA-E78C1F550BE5}"/>
              </a:ext>
            </a:extLst>
          </p:cNvPr>
          <p:cNvSpPr txBox="1"/>
          <p:nvPr/>
        </p:nvSpPr>
        <p:spPr>
          <a:xfrm>
            <a:off x="5992286" y="3785388"/>
            <a:ext cx="872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월별 구독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0E7EE1-91C9-FB46-8CCF-CC035C881B30}"/>
              </a:ext>
            </a:extLst>
          </p:cNvPr>
          <p:cNvSpPr txBox="1"/>
          <p:nvPr/>
        </p:nvSpPr>
        <p:spPr>
          <a:xfrm>
            <a:off x="5959183" y="5073183"/>
            <a:ext cx="872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API</a:t>
            </a:r>
            <a:r>
              <a:rPr kumimoji="1" lang="ko-KR" altLang="en-US" sz="1200" dirty="0"/>
              <a:t>화 및 </a:t>
            </a:r>
            <a:r>
              <a:rPr kumimoji="1" lang="en-US" altLang="ko-KR" sz="1200" dirty="0"/>
              <a:t>API</a:t>
            </a:r>
            <a:r>
              <a:rPr kumimoji="1" lang="ko-KR" altLang="en-US" sz="1200" dirty="0"/>
              <a:t> 판매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222655-C718-1C43-81AD-2691089E2FE7}"/>
              </a:ext>
            </a:extLst>
          </p:cNvPr>
          <p:cNvSpPr txBox="1"/>
          <p:nvPr/>
        </p:nvSpPr>
        <p:spPr>
          <a:xfrm>
            <a:off x="7173407" y="1693800"/>
            <a:ext cx="207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초기 </a:t>
            </a:r>
            <a:r>
              <a:rPr kumimoji="1" lang="en-US" altLang="ko-KR" sz="1200" dirty="0"/>
              <a:t>50</a:t>
            </a:r>
            <a:r>
              <a:rPr kumimoji="1" lang="ko-KR" altLang="en-US" sz="1200" dirty="0"/>
              <a:t>회 추천 까지는 무료로 제공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50</a:t>
            </a:r>
            <a:r>
              <a:rPr kumimoji="1" lang="ko-KR" altLang="en-US" sz="1200" dirty="0"/>
              <a:t>회 이후 </a:t>
            </a:r>
            <a:r>
              <a:rPr kumimoji="1" lang="en-US" altLang="ko-KR" sz="1200" dirty="0"/>
              <a:t>Query</a:t>
            </a:r>
            <a:r>
              <a:rPr kumimoji="1" lang="ko-KR" altLang="en-US" sz="1200" dirty="0"/>
              <a:t>당</a:t>
            </a:r>
            <a:r>
              <a:rPr kumimoji="1" lang="en-US" altLang="ko-KR" sz="1200" dirty="0"/>
              <a:t> 100</a:t>
            </a:r>
            <a:r>
              <a:rPr kumimoji="1" lang="ko-KR" altLang="en-US" sz="1200" dirty="0"/>
              <a:t> 원 </a:t>
            </a:r>
            <a:r>
              <a:rPr kumimoji="1" lang="ko-KR" altLang="en-US" sz="1200" dirty="0" err="1"/>
              <a:t>과금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D29EBD-F834-FF47-96F8-F0A7A3456054}"/>
              </a:ext>
            </a:extLst>
          </p:cNvPr>
          <p:cNvSpPr txBox="1"/>
          <p:nvPr/>
        </p:nvSpPr>
        <p:spPr>
          <a:xfrm>
            <a:off x="6713795" y="3022404"/>
            <a:ext cx="2546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첫 달은 무료로 제공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다음 달 </a:t>
            </a:r>
            <a:r>
              <a:rPr kumimoji="1" lang="ko-KR" altLang="en-US" sz="1200" dirty="0" err="1"/>
              <a:t>부터</a:t>
            </a:r>
            <a:r>
              <a:rPr kumimoji="1" lang="ko-KR" altLang="en-US" sz="1200" dirty="0"/>
              <a:t> 월 </a:t>
            </a:r>
            <a:r>
              <a:rPr kumimoji="1" lang="en-US" altLang="ko-KR" sz="1200" dirty="0"/>
              <a:t>5000</a:t>
            </a:r>
            <a:r>
              <a:rPr kumimoji="1" lang="ko-KR" altLang="en-US" sz="1200" dirty="0"/>
              <a:t>원에 서비스 제공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월별 구독 형태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월 </a:t>
            </a:r>
            <a:r>
              <a:rPr kumimoji="1" lang="en-US" altLang="ko-KR" sz="1200" dirty="0"/>
              <a:t>5000</a:t>
            </a:r>
            <a:r>
              <a:rPr kumimoji="1" lang="ko-KR" altLang="en-US" sz="1200" dirty="0"/>
              <a:t>원</a:t>
            </a:r>
            <a:endParaRPr kumimoji="1" lang="en-US" altLang="ko-KR" sz="1200" dirty="0"/>
          </a:p>
          <a:p>
            <a:r>
              <a:rPr kumimoji="1" lang="ko-KR" altLang="en-US" sz="1200" dirty="0"/>
              <a:t>연별 구독 형태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연 </a:t>
            </a:r>
            <a:r>
              <a:rPr kumimoji="1" lang="en-US" altLang="ko-KR" sz="1200" dirty="0"/>
              <a:t>50000</a:t>
            </a:r>
            <a:r>
              <a:rPr kumimoji="1" lang="ko-KR" altLang="en-US" sz="1200" dirty="0"/>
              <a:t>원 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제공 예정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8EE45E-DB26-844D-B1C8-F03CBDD7085B}"/>
              </a:ext>
            </a:extLst>
          </p:cNvPr>
          <p:cNvSpPr txBox="1"/>
          <p:nvPr/>
        </p:nvSpPr>
        <p:spPr>
          <a:xfrm>
            <a:off x="6778483" y="4439925"/>
            <a:ext cx="332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논문 작성 프로그램들에 </a:t>
            </a:r>
            <a:endParaRPr kumimoji="1" lang="en-US" altLang="ko-KR" sz="1200" dirty="0"/>
          </a:p>
          <a:p>
            <a:r>
              <a:rPr kumimoji="1" lang="en-US" altLang="ko-KR" sz="1200" dirty="0"/>
              <a:t>API</a:t>
            </a:r>
            <a:r>
              <a:rPr kumimoji="1" lang="ko-KR" altLang="en-US" sz="1200" dirty="0"/>
              <a:t>형태로 제공</a:t>
            </a:r>
            <a:endParaRPr kumimoji="1" lang="en-US" altLang="ko-KR" sz="1200" dirty="0"/>
          </a:p>
          <a:p>
            <a:r>
              <a:rPr kumimoji="1" lang="en-US" altLang="ko-KR" sz="1200" dirty="0"/>
              <a:t>API</a:t>
            </a:r>
            <a:r>
              <a:rPr kumimoji="1" lang="ko-KR" altLang="en-US" sz="1200" dirty="0"/>
              <a:t> 이용료는 구매 대상 업체와</a:t>
            </a:r>
            <a:endParaRPr kumimoji="1" lang="en-US" altLang="ko-KR" sz="1200" dirty="0"/>
          </a:p>
          <a:p>
            <a:r>
              <a:rPr kumimoji="1" lang="ko-KR" altLang="en-US" sz="1200" dirty="0"/>
              <a:t>협의 하여 제공할 예정이다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778DDE4E-4A79-6441-886B-810871800627}"/>
              </a:ext>
            </a:extLst>
          </p:cNvPr>
          <p:cNvCxnSpPr/>
          <p:nvPr/>
        </p:nvCxnSpPr>
        <p:spPr>
          <a:xfrm>
            <a:off x="2883890" y="1680868"/>
            <a:ext cx="0" cy="3967448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8F7B7A75-E3A6-6C4F-A4C2-C5B64EE800FD}"/>
              </a:ext>
            </a:extLst>
          </p:cNvPr>
          <p:cNvCxnSpPr/>
          <p:nvPr/>
        </p:nvCxnSpPr>
        <p:spPr>
          <a:xfrm>
            <a:off x="5992286" y="1638844"/>
            <a:ext cx="0" cy="3967448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4334CAB-568C-5F4E-B656-DF2F43B9F479}"/>
              </a:ext>
            </a:extLst>
          </p:cNvPr>
          <p:cNvSpPr txBox="1"/>
          <p:nvPr/>
        </p:nvSpPr>
        <p:spPr>
          <a:xfrm>
            <a:off x="906600" y="12531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3CC3F4"/>
                </a:solidFill>
              </a:rPr>
              <a:t>기대효과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6A52D8-C5F2-2648-BE2D-7A8FE0C7279F}"/>
              </a:ext>
            </a:extLst>
          </p:cNvPr>
          <p:cNvSpPr txBox="1"/>
          <p:nvPr/>
        </p:nvSpPr>
        <p:spPr>
          <a:xfrm>
            <a:off x="3851535" y="119938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3CC3F4"/>
                </a:solidFill>
              </a:rPr>
              <a:t>성장 방안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DFFE9A-AAD2-8840-82CE-DEBCFDD9F983}"/>
              </a:ext>
            </a:extLst>
          </p:cNvPr>
          <p:cNvSpPr txBox="1"/>
          <p:nvPr/>
        </p:nvSpPr>
        <p:spPr>
          <a:xfrm>
            <a:off x="6831602" y="108635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3CC3F4"/>
                </a:solidFill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178185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94846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–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서비스 방식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EDE5FCD-341E-C14B-B910-6BCC4FF3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26333"/>
            <a:ext cx="1327393" cy="13273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DD6E3C-1DA2-964A-9C69-CE7D1174A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47" y="1326333"/>
            <a:ext cx="2721995" cy="1327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CC9970-A132-F346-8468-012D8F052AFE}"/>
              </a:ext>
            </a:extLst>
          </p:cNvPr>
          <p:cNvSpPr txBox="1"/>
          <p:nvPr/>
        </p:nvSpPr>
        <p:spPr>
          <a:xfrm>
            <a:off x="2813357" y="2664060"/>
            <a:ext cx="11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MS Word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0E9DD-3248-6349-B7FD-356222098303}"/>
              </a:ext>
            </a:extLst>
          </p:cNvPr>
          <p:cNvSpPr txBox="1"/>
          <p:nvPr/>
        </p:nvSpPr>
        <p:spPr>
          <a:xfrm>
            <a:off x="5981206" y="2664060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LaTex</a:t>
            </a:r>
            <a:r>
              <a:rPr kumimoji="1" lang="en-US" altLang="ko-KR" dirty="0"/>
              <a:t> Editors</a:t>
            </a:r>
            <a:endParaRPr kumimoji="1" lang="ko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D38C33E-20D7-AD42-9933-0EC3B173E76B}"/>
              </a:ext>
            </a:extLst>
          </p:cNvPr>
          <p:cNvCxnSpPr>
            <a:cxnSpLocks/>
          </p:cNvCxnSpPr>
          <p:nvPr/>
        </p:nvCxnSpPr>
        <p:spPr>
          <a:xfrm>
            <a:off x="675389" y="4073518"/>
            <a:ext cx="7899913" cy="0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2D4EFC-ABBE-1A49-AA3E-CE29A6E07167}"/>
              </a:ext>
            </a:extLst>
          </p:cNvPr>
          <p:cNvSpPr txBox="1"/>
          <p:nvPr/>
        </p:nvSpPr>
        <p:spPr>
          <a:xfrm>
            <a:off x="777636" y="42307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제공 방식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7154C7-F251-7A4B-9EB3-19E4A88F7CA5}"/>
              </a:ext>
            </a:extLst>
          </p:cNvPr>
          <p:cNvSpPr txBox="1"/>
          <p:nvPr/>
        </p:nvSpPr>
        <p:spPr>
          <a:xfrm>
            <a:off x="2713484" y="4227589"/>
            <a:ext cx="15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 Add in</a:t>
            </a:r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ED5BAA-4653-3149-B2F7-9E42445A558A}"/>
              </a:ext>
            </a:extLst>
          </p:cNvPr>
          <p:cNvSpPr txBox="1"/>
          <p:nvPr/>
        </p:nvSpPr>
        <p:spPr>
          <a:xfrm>
            <a:off x="5363054" y="4186649"/>
            <a:ext cx="258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Chrome Extension App</a:t>
            </a:r>
            <a:endParaRPr kumimoji="1"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7C38B5-92A0-6D4A-90E7-1A5B19111DED}"/>
              </a:ext>
            </a:extLst>
          </p:cNvPr>
          <p:cNvSpPr txBox="1"/>
          <p:nvPr/>
        </p:nvSpPr>
        <p:spPr>
          <a:xfrm>
            <a:off x="759990" y="3571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플랫폼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D863E1-361E-0446-8414-D8E4B9E3EAE8}"/>
              </a:ext>
            </a:extLst>
          </p:cNvPr>
          <p:cNvSpPr txBox="1"/>
          <p:nvPr/>
        </p:nvSpPr>
        <p:spPr>
          <a:xfrm>
            <a:off x="2896227" y="3568805"/>
            <a:ext cx="11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MS Word</a:t>
            </a:r>
            <a:endParaRPr kumimoji="1"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5B606F-10A8-C54B-BD37-959E4DEC8F52}"/>
              </a:ext>
            </a:extLst>
          </p:cNvPr>
          <p:cNvSpPr txBox="1"/>
          <p:nvPr/>
        </p:nvSpPr>
        <p:spPr>
          <a:xfrm>
            <a:off x="6326042" y="3546986"/>
            <a:ext cx="65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Web</a:t>
            </a:r>
            <a:endParaRPr kumimoji="1" lang="ko-KR" altLang="en-US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684BEE2-4B01-AA47-B2D4-398766E0FF0D}"/>
              </a:ext>
            </a:extLst>
          </p:cNvPr>
          <p:cNvCxnSpPr>
            <a:cxnSpLocks/>
          </p:cNvCxnSpPr>
          <p:nvPr/>
        </p:nvCxnSpPr>
        <p:spPr>
          <a:xfrm>
            <a:off x="675389" y="4793598"/>
            <a:ext cx="7899913" cy="0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28ED2EA5-9BE4-DD49-ADE2-133682F18BAE}"/>
              </a:ext>
            </a:extLst>
          </p:cNvPr>
          <p:cNvCxnSpPr>
            <a:cxnSpLocks/>
          </p:cNvCxnSpPr>
          <p:nvPr/>
        </p:nvCxnSpPr>
        <p:spPr>
          <a:xfrm>
            <a:off x="675389" y="5513678"/>
            <a:ext cx="7899913" cy="0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3FCF31B-955A-2348-96E8-6D2E33B9ADEC}"/>
              </a:ext>
            </a:extLst>
          </p:cNvPr>
          <p:cNvSpPr txBox="1"/>
          <p:nvPr/>
        </p:nvSpPr>
        <p:spPr>
          <a:xfrm>
            <a:off x="543922" y="496897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확장 기능 유무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FC11AF-F6B7-D94D-AAC7-D313F0D50FD9}"/>
              </a:ext>
            </a:extLst>
          </p:cNvPr>
          <p:cNvSpPr txBox="1"/>
          <p:nvPr/>
        </p:nvSpPr>
        <p:spPr>
          <a:xfrm>
            <a:off x="3231445" y="4821257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O</a:t>
            </a:r>
            <a:endParaRPr kumimoji="1" lang="ko-KR" altLang="en-US" sz="3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995995-29EA-9D45-8C92-2FCC07C44719}"/>
              </a:ext>
            </a:extLst>
          </p:cNvPr>
          <p:cNvSpPr txBox="1"/>
          <p:nvPr/>
        </p:nvSpPr>
        <p:spPr>
          <a:xfrm>
            <a:off x="6499616" y="4795768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X</a:t>
            </a:r>
            <a:endParaRPr kumimoji="1" lang="ko-KR" altLang="en-US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59FE60-CFEE-1041-B217-0A5AEADC514B}"/>
              </a:ext>
            </a:extLst>
          </p:cNvPr>
          <p:cNvSpPr txBox="1"/>
          <p:nvPr/>
        </p:nvSpPr>
        <p:spPr>
          <a:xfrm>
            <a:off x="844192" y="5689051"/>
            <a:ext cx="105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Tex</a:t>
            </a:r>
            <a:r>
              <a:rPr kumimoji="1" lang="en-US" altLang="ko-KR" dirty="0"/>
              <a:t> </a:t>
            </a:r>
            <a:r>
              <a:rPr kumimoji="1" lang="ko-KR" altLang="en-US" dirty="0"/>
              <a:t>문법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B950F-9FD2-C74A-BF3C-2D5B97B87945}"/>
              </a:ext>
            </a:extLst>
          </p:cNvPr>
          <p:cNvSpPr txBox="1"/>
          <p:nvPr/>
        </p:nvSpPr>
        <p:spPr>
          <a:xfrm>
            <a:off x="3231445" y="5596597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O</a:t>
            </a:r>
            <a:endParaRPr kumimoji="1" lang="ko-KR" altLang="en-US" sz="3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58072C-1A00-3742-A274-83474996E8F2}"/>
              </a:ext>
            </a:extLst>
          </p:cNvPr>
          <p:cNvSpPr txBox="1"/>
          <p:nvPr/>
        </p:nvSpPr>
        <p:spPr>
          <a:xfrm>
            <a:off x="6499616" y="5571108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O</a:t>
            </a:r>
            <a:endParaRPr kumimoji="1" lang="ko-KR" altLang="en-US" sz="3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0755E3-F7C7-3A4C-8729-D90FA033820B}"/>
              </a:ext>
            </a:extLst>
          </p:cNvPr>
          <p:cNvSpPr txBox="1"/>
          <p:nvPr/>
        </p:nvSpPr>
        <p:spPr>
          <a:xfrm>
            <a:off x="2308916" y="6079869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확장 프로그램 </a:t>
            </a:r>
            <a:r>
              <a:rPr kumimoji="1" lang="ko-KR" altLang="en-US" sz="1400" dirty="0" err="1"/>
              <a:t>설치시</a:t>
            </a:r>
            <a:r>
              <a:rPr kumimoji="1" lang="ko-KR" altLang="en-US" sz="1400" dirty="0"/>
              <a:t> 가능</a:t>
            </a: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11797C-C94A-7F4C-AFD2-8E9505D8C8DC}"/>
              </a:ext>
            </a:extLst>
          </p:cNvPr>
          <p:cNvCxnSpPr>
            <a:cxnSpLocks/>
          </p:cNvCxnSpPr>
          <p:nvPr/>
        </p:nvCxnSpPr>
        <p:spPr>
          <a:xfrm>
            <a:off x="675389" y="3429000"/>
            <a:ext cx="7899913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E2F51337-FA5C-ED4C-8904-B948B358C344}"/>
              </a:ext>
            </a:extLst>
          </p:cNvPr>
          <p:cNvCxnSpPr>
            <a:cxnSpLocks/>
          </p:cNvCxnSpPr>
          <p:nvPr/>
        </p:nvCxnSpPr>
        <p:spPr>
          <a:xfrm>
            <a:off x="675389" y="6525344"/>
            <a:ext cx="7899913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D4A45BE-D842-7640-A45F-89CA5099CDF6}"/>
              </a:ext>
            </a:extLst>
          </p:cNvPr>
          <p:cNvSpPr>
            <a:spLocks noChangeAspect="1"/>
          </p:cNvSpPr>
          <p:nvPr/>
        </p:nvSpPr>
        <p:spPr>
          <a:xfrm>
            <a:off x="2189721" y="964380"/>
            <a:ext cx="2398474" cy="2307420"/>
          </a:xfrm>
          <a:prstGeom prst="ellipse">
            <a:avLst/>
          </a:prstGeom>
          <a:noFill/>
          <a:ln w="349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01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 및 프로젝트 배경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F3A00E-B832-49C0-ADFA-AD1596C8284C}"/>
              </a:ext>
            </a:extLst>
          </p:cNvPr>
          <p:cNvSpPr/>
          <p:nvPr/>
        </p:nvSpPr>
        <p:spPr>
          <a:xfrm>
            <a:off x="1403648" y="1958343"/>
            <a:ext cx="6120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논문 작성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시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단어 선택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  <a:p>
            <a:pPr lvl="0" fontAlgn="base" latinLnBrk="0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때문에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많은 시간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을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소모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함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62DC37-A42D-4359-8C1B-273D7007934D}"/>
              </a:ext>
            </a:extLst>
          </p:cNvPr>
          <p:cNvSpPr/>
          <p:nvPr/>
        </p:nvSpPr>
        <p:spPr>
          <a:xfrm>
            <a:off x="1367745" y="4135908"/>
            <a:ext cx="2988231" cy="171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사용자가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사전을 참조하지 않고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빠르고 편하게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논문 작성을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할 수 있게 함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03D0CC-2187-4328-9D4A-7F4EC86A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7" y="1701752"/>
            <a:ext cx="882515" cy="88251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A30BE0-3AEA-4BC2-A8C9-A3E5270109E7}"/>
              </a:ext>
            </a:extLst>
          </p:cNvPr>
          <p:cNvSpPr/>
          <p:nvPr/>
        </p:nvSpPr>
        <p:spPr>
          <a:xfrm>
            <a:off x="1386203" y="3011462"/>
            <a:ext cx="6120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논문 작성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시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  <a:p>
            <a:pPr lvl="0" fontAlgn="base" latinLnBrk="0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적절한 표현 선정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  <a:p>
            <a:pPr lvl="0" fontAlgn="base" latinLnBrk="0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때문에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많은 고민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을 함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011447-451A-4139-876B-6543F21C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5" y="3011462"/>
            <a:ext cx="789504" cy="7895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F903C3-E816-4861-ABB2-452A6321E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0" y="4268367"/>
            <a:ext cx="745442" cy="7454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9BC92D-6BB4-9646-BDF0-A97213CB9237}"/>
              </a:ext>
            </a:extLst>
          </p:cNvPr>
          <p:cNvSpPr/>
          <p:nvPr/>
        </p:nvSpPr>
        <p:spPr>
          <a:xfrm>
            <a:off x="5770903" y="1716723"/>
            <a:ext cx="6120680" cy="129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fontAlgn="base" latinLnBrk="0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논문 작성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은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대부분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  <a:p>
            <a:pPr lvl="0" fontAlgn="base" latinLnBrk="0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영어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로 이루어지므로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, </a:t>
            </a:r>
          </a:p>
          <a:p>
            <a:pPr lvl="0" fontAlgn="base" latinLnBrk="0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영어 표현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에 한정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D9E0F4-D149-A341-A535-C0430934A30A}"/>
              </a:ext>
            </a:extLst>
          </p:cNvPr>
          <p:cNvSpPr/>
          <p:nvPr/>
        </p:nvSpPr>
        <p:spPr>
          <a:xfrm>
            <a:off x="5645143" y="4641012"/>
            <a:ext cx="612068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프로그램은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MS Word</a:t>
            </a:r>
            <a:r>
              <a:rPr lang="ko-KR" altLang="en-US" dirty="0"/>
              <a:t>의</a:t>
            </a:r>
            <a:r>
              <a:rPr lang="en-US" altLang="ko-KR" b="1" dirty="0"/>
              <a:t> Add-in</a:t>
            </a:r>
            <a:r>
              <a:rPr lang="ko-KR" altLang="en-US" b="1" dirty="0"/>
              <a:t> </a:t>
            </a:r>
            <a:r>
              <a:rPr lang="ko-KR" altLang="en-US" dirty="0"/>
              <a:t>형식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814CF00-E0FC-1D47-B715-9CC8CC8DE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99902"/>
            <a:ext cx="869791" cy="8697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7ACD0A-7DDF-C647-A559-DF051E1CC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27" y="3206803"/>
            <a:ext cx="982324" cy="9823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24DC03-4139-9D46-9E12-C2CEEBEC7D56}"/>
              </a:ext>
            </a:extLst>
          </p:cNvPr>
          <p:cNvSpPr/>
          <p:nvPr/>
        </p:nvSpPr>
        <p:spPr>
          <a:xfrm>
            <a:off x="5770903" y="3521588"/>
            <a:ext cx="6120680" cy="884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‘Computer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Science’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분야의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  <a:p>
            <a:pPr lvl="0" fontAlgn="base" latinLnBrk="0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논문을 학습 데이터로 이용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266C9A6-90D9-4C4F-B48B-6FF592E4AA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848760"/>
            <a:ext cx="869792" cy="8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7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경쟁사 분석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DE6AC02-EF15-D44F-AA45-F9739104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75" y="1634177"/>
            <a:ext cx="1699772" cy="8289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4055D4-CF81-824E-A322-AAF113C91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829837"/>
            <a:ext cx="1699772" cy="398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4A0034-D750-EF48-8D57-90166D970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43" y="1324101"/>
            <a:ext cx="1224136" cy="1050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5E25E4-C010-B544-B7F7-F1A245B6D21C}"/>
              </a:ext>
            </a:extLst>
          </p:cNvPr>
          <p:cNvSpPr txBox="1"/>
          <p:nvPr/>
        </p:nvSpPr>
        <p:spPr>
          <a:xfrm>
            <a:off x="7202267" y="2387515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Paper Cat</a:t>
            </a:r>
            <a:endParaRPr kumimoji="1" lang="ko-KR" altLang="en-US" b="1" dirty="0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3FDFD66-1908-9E46-A8E5-8CE8581737AE}"/>
              </a:ext>
            </a:extLst>
          </p:cNvPr>
          <p:cNvCxnSpPr>
            <a:cxnSpLocks/>
          </p:cNvCxnSpPr>
          <p:nvPr/>
        </p:nvCxnSpPr>
        <p:spPr>
          <a:xfrm>
            <a:off x="354159" y="2765940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DDB258C-A71C-814F-9936-58C0E66CDAE6}"/>
              </a:ext>
            </a:extLst>
          </p:cNvPr>
          <p:cNvCxnSpPr>
            <a:cxnSpLocks/>
          </p:cNvCxnSpPr>
          <p:nvPr/>
        </p:nvCxnSpPr>
        <p:spPr>
          <a:xfrm>
            <a:off x="323528" y="6597352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000E883-31A5-1D47-BE67-AA11C0B3D71D}"/>
              </a:ext>
            </a:extLst>
          </p:cNvPr>
          <p:cNvCxnSpPr>
            <a:cxnSpLocks/>
          </p:cNvCxnSpPr>
          <p:nvPr/>
        </p:nvCxnSpPr>
        <p:spPr>
          <a:xfrm>
            <a:off x="354159" y="3645024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50946242-902B-D849-A4A5-ECD33F3AEE4C}"/>
              </a:ext>
            </a:extLst>
          </p:cNvPr>
          <p:cNvCxnSpPr>
            <a:cxnSpLocks/>
          </p:cNvCxnSpPr>
          <p:nvPr/>
        </p:nvCxnSpPr>
        <p:spPr>
          <a:xfrm>
            <a:off x="354159" y="4581128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4659DD9A-F12F-9F49-8B74-39445471E97C}"/>
              </a:ext>
            </a:extLst>
          </p:cNvPr>
          <p:cNvCxnSpPr>
            <a:cxnSpLocks/>
          </p:cNvCxnSpPr>
          <p:nvPr/>
        </p:nvCxnSpPr>
        <p:spPr>
          <a:xfrm>
            <a:off x="354159" y="5589240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F60E45-7A84-ED47-A2C3-AF32A6FD5D37}"/>
              </a:ext>
            </a:extLst>
          </p:cNvPr>
          <p:cNvSpPr txBox="1"/>
          <p:nvPr/>
        </p:nvSpPr>
        <p:spPr>
          <a:xfrm>
            <a:off x="435150" y="2889810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문맥 기반</a:t>
            </a:r>
            <a:endParaRPr kumimoji="1" lang="en-US" altLang="ko-KR" dirty="0"/>
          </a:p>
          <a:p>
            <a:r>
              <a:rPr kumimoji="1" lang="ko-KR" altLang="en-US" dirty="0"/>
              <a:t>단어 추천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F37593-9FC3-BF48-BC9D-BE6C3C9DA9E0}"/>
              </a:ext>
            </a:extLst>
          </p:cNvPr>
          <p:cNvSpPr txBox="1"/>
          <p:nvPr/>
        </p:nvSpPr>
        <p:spPr>
          <a:xfrm>
            <a:off x="326844" y="3804427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Domain</a:t>
            </a:r>
            <a:r>
              <a:rPr kumimoji="1" lang="ko-KR" altLang="en-US" dirty="0"/>
              <a:t> 특화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단어 추천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C41452-EC68-2041-BA69-47DC7D1E6094}"/>
              </a:ext>
            </a:extLst>
          </p:cNvPr>
          <p:cNvSpPr txBox="1"/>
          <p:nvPr/>
        </p:nvSpPr>
        <p:spPr>
          <a:xfrm>
            <a:off x="675389" y="47620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문법</a:t>
            </a:r>
            <a:endParaRPr kumimoji="1" lang="en-US" altLang="ko-KR" dirty="0"/>
          </a:p>
          <a:p>
            <a:r>
              <a:rPr kumimoji="1" lang="ko-KR" altLang="en-US" dirty="0"/>
              <a:t>교정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1DE6A4-619D-2E46-90D3-AB82C2A0939E}"/>
              </a:ext>
            </a:extLst>
          </p:cNvPr>
          <p:cNvSpPr txBox="1"/>
          <p:nvPr/>
        </p:nvSpPr>
        <p:spPr>
          <a:xfrm>
            <a:off x="479567" y="5770130"/>
            <a:ext cx="105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Tex</a:t>
            </a:r>
            <a:r>
              <a:rPr kumimoji="1" lang="ko-KR" altLang="en-US" dirty="0"/>
              <a:t> 문법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지원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F3C19EA-2C49-A543-B3CE-FCA0C070666F}"/>
              </a:ext>
            </a:extLst>
          </p:cNvPr>
          <p:cNvSpPr>
            <a:spLocks noChangeAspect="1"/>
          </p:cNvSpPr>
          <p:nvPr/>
        </p:nvSpPr>
        <p:spPr>
          <a:xfrm>
            <a:off x="7444670" y="2858408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2F7B6FA-CC9D-A243-9B3D-743949950409}"/>
              </a:ext>
            </a:extLst>
          </p:cNvPr>
          <p:cNvSpPr>
            <a:spLocks noChangeAspect="1"/>
          </p:cNvSpPr>
          <p:nvPr/>
        </p:nvSpPr>
        <p:spPr>
          <a:xfrm>
            <a:off x="7444670" y="3764958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14AEF0D-0D9D-0B47-BD78-018992A8D377}"/>
              </a:ext>
            </a:extLst>
          </p:cNvPr>
          <p:cNvSpPr>
            <a:spLocks noChangeAspect="1"/>
          </p:cNvSpPr>
          <p:nvPr/>
        </p:nvSpPr>
        <p:spPr>
          <a:xfrm>
            <a:off x="7444670" y="5754179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5699176-8FEB-1D40-8CC8-C337C4716518}"/>
              </a:ext>
            </a:extLst>
          </p:cNvPr>
          <p:cNvSpPr>
            <a:spLocks noChangeAspect="1"/>
          </p:cNvSpPr>
          <p:nvPr/>
        </p:nvSpPr>
        <p:spPr>
          <a:xfrm>
            <a:off x="2786489" y="4754043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AD7CBA4-D069-3142-9FE9-E82D45D0A008}"/>
              </a:ext>
            </a:extLst>
          </p:cNvPr>
          <p:cNvSpPr>
            <a:spLocks noChangeAspect="1"/>
          </p:cNvSpPr>
          <p:nvPr/>
        </p:nvSpPr>
        <p:spPr>
          <a:xfrm>
            <a:off x="5117520" y="5753585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십자형[C] 45">
            <a:extLst>
              <a:ext uri="{FF2B5EF4-FFF2-40B4-BE49-F238E27FC236}">
                <a16:creationId xmlns:a16="http://schemas.microsoft.com/office/drawing/2014/main" id="{31362A01-DA5C-9243-A727-5DCA5773DB0C}"/>
              </a:ext>
            </a:extLst>
          </p:cNvPr>
          <p:cNvSpPr>
            <a:spLocks noChangeAspect="1"/>
          </p:cNvSpPr>
          <p:nvPr/>
        </p:nvSpPr>
        <p:spPr>
          <a:xfrm rot="2700000">
            <a:off x="2786489" y="2854514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십자형[C] 46">
            <a:extLst>
              <a:ext uri="{FF2B5EF4-FFF2-40B4-BE49-F238E27FC236}">
                <a16:creationId xmlns:a16="http://schemas.microsoft.com/office/drawing/2014/main" id="{17BA8F7F-1849-2B48-AD27-8018AADABE79}"/>
              </a:ext>
            </a:extLst>
          </p:cNvPr>
          <p:cNvSpPr>
            <a:spLocks noChangeAspect="1"/>
          </p:cNvSpPr>
          <p:nvPr/>
        </p:nvSpPr>
        <p:spPr>
          <a:xfrm rot="2700000">
            <a:off x="2786489" y="3799325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십자형[C] 47">
            <a:extLst>
              <a:ext uri="{FF2B5EF4-FFF2-40B4-BE49-F238E27FC236}">
                <a16:creationId xmlns:a16="http://schemas.microsoft.com/office/drawing/2014/main" id="{51AA2F48-74EF-2741-8F5C-E59C2B4876D6}"/>
              </a:ext>
            </a:extLst>
          </p:cNvPr>
          <p:cNvSpPr>
            <a:spLocks noChangeAspect="1"/>
          </p:cNvSpPr>
          <p:nvPr/>
        </p:nvSpPr>
        <p:spPr>
          <a:xfrm rot="2700000">
            <a:off x="2715530" y="5761535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십자형[C] 48">
            <a:extLst>
              <a:ext uri="{FF2B5EF4-FFF2-40B4-BE49-F238E27FC236}">
                <a16:creationId xmlns:a16="http://schemas.microsoft.com/office/drawing/2014/main" id="{F0F6149B-BFCE-2147-9440-3E185AEC4919}"/>
              </a:ext>
            </a:extLst>
          </p:cNvPr>
          <p:cNvSpPr>
            <a:spLocks noChangeAspect="1"/>
          </p:cNvSpPr>
          <p:nvPr/>
        </p:nvSpPr>
        <p:spPr>
          <a:xfrm rot="2700000">
            <a:off x="5090193" y="2881835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십자형[C] 49">
            <a:extLst>
              <a:ext uri="{FF2B5EF4-FFF2-40B4-BE49-F238E27FC236}">
                <a16:creationId xmlns:a16="http://schemas.microsoft.com/office/drawing/2014/main" id="{A5DA90B9-A935-D346-933D-823F4AACFF2C}"/>
              </a:ext>
            </a:extLst>
          </p:cNvPr>
          <p:cNvSpPr>
            <a:spLocks noChangeAspect="1"/>
          </p:cNvSpPr>
          <p:nvPr/>
        </p:nvSpPr>
        <p:spPr>
          <a:xfrm rot="2700000">
            <a:off x="5117520" y="3781683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십자형[C] 50">
            <a:extLst>
              <a:ext uri="{FF2B5EF4-FFF2-40B4-BE49-F238E27FC236}">
                <a16:creationId xmlns:a16="http://schemas.microsoft.com/office/drawing/2014/main" id="{07C397AD-2EB7-B042-B8CB-ADE442C58108}"/>
              </a:ext>
            </a:extLst>
          </p:cNvPr>
          <p:cNvSpPr>
            <a:spLocks noChangeAspect="1"/>
          </p:cNvSpPr>
          <p:nvPr/>
        </p:nvSpPr>
        <p:spPr>
          <a:xfrm rot="2700000">
            <a:off x="5117520" y="4707623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십자형[C] 51">
            <a:extLst>
              <a:ext uri="{FF2B5EF4-FFF2-40B4-BE49-F238E27FC236}">
                <a16:creationId xmlns:a16="http://schemas.microsoft.com/office/drawing/2014/main" id="{0048F956-4B43-6142-8D4E-BCB6965D4D1A}"/>
              </a:ext>
            </a:extLst>
          </p:cNvPr>
          <p:cNvSpPr>
            <a:spLocks noChangeAspect="1"/>
          </p:cNvSpPr>
          <p:nvPr/>
        </p:nvSpPr>
        <p:spPr>
          <a:xfrm rot="2700000">
            <a:off x="7444670" y="4728809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80AAAC5-1C53-FE4F-9E0D-091C8C45F3E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775811" y="836712"/>
            <a:ext cx="0" cy="487389"/>
          </a:xfrm>
          <a:prstGeom prst="straightConnector1">
            <a:avLst/>
          </a:prstGeom>
          <a:ln w="38100">
            <a:solidFill>
              <a:srgbClr val="3CC3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2539" y="468197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시장 분석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8D8ACF-A6B7-4949-B6DB-05F371F36C54}"/>
              </a:ext>
            </a:extLst>
          </p:cNvPr>
          <p:cNvGrpSpPr/>
          <p:nvPr/>
        </p:nvGrpSpPr>
        <p:grpSpPr>
          <a:xfrm>
            <a:off x="116971" y="1607314"/>
            <a:ext cx="5184176" cy="5184176"/>
            <a:chOff x="116971" y="1607314"/>
            <a:chExt cx="5184176" cy="518417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1E87DA9-7DF0-894A-81E6-32975619F6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971" y="1607314"/>
              <a:ext cx="5184176" cy="51841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1B02A3F-7E61-C246-97EA-A09CBD349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2462831"/>
              <a:ext cx="4328659" cy="432865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3BF94FF-F19E-7E47-88B2-A0D94CCCA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6455" y="3573016"/>
              <a:ext cx="3212113" cy="321211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BAAD3B6-7C1B-9B41-8FFF-9E17117B2557}"/>
              </a:ext>
            </a:extLst>
          </p:cNvPr>
          <p:cNvSpPr txBox="1"/>
          <p:nvPr/>
        </p:nvSpPr>
        <p:spPr>
          <a:xfrm>
            <a:off x="2389212" y="1679691"/>
            <a:ext cx="6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TAM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0F294-0995-094A-8532-78CFD7EC4083}"/>
              </a:ext>
            </a:extLst>
          </p:cNvPr>
          <p:cNvSpPr txBox="1"/>
          <p:nvPr/>
        </p:nvSpPr>
        <p:spPr>
          <a:xfrm>
            <a:off x="2389212" y="258798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SAM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04F8A-60D7-EA45-9304-A8BC3F9EA792}"/>
              </a:ext>
            </a:extLst>
          </p:cNvPr>
          <p:cNvSpPr txBox="1"/>
          <p:nvPr/>
        </p:nvSpPr>
        <p:spPr>
          <a:xfrm>
            <a:off x="2360582" y="370880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SOM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25B6680-4685-CE4D-9667-90BA8825C967}"/>
              </a:ext>
            </a:extLst>
          </p:cNvPr>
          <p:cNvCxnSpPr/>
          <p:nvPr/>
        </p:nvCxnSpPr>
        <p:spPr>
          <a:xfrm flipV="1">
            <a:off x="3088442" y="1096168"/>
            <a:ext cx="853368" cy="78386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15DE0F-1FFF-E146-969F-3BF4F165A68D}"/>
              </a:ext>
            </a:extLst>
          </p:cNvPr>
          <p:cNvCxnSpPr>
            <a:cxnSpLocks/>
          </p:cNvCxnSpPr>
          <p:nvPr/>
        </p:nvCxnSpPr>
        <p:spPr>
          <a:xfrm>
            <a:off x="3924670" y="1105091"/>
            <a:ext cx="961229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2A097-69D1-C243-93DB-82EB3AC41C80}"/>
              </a:ext>
            </a:extLst>
          </p:cNvPr>
          <p:cNvSpPr txBox="1"/>
          <p:nvPr/>
        </p:nvSpPr>
        <p:spPr>
          <a:xfrm>
            <a:off x="4921321" y="92788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2207</a:t>
            </a:r>
            <a:r>
              <a:rPr kumimoji="1" lang="ko-KR" altLang="en-US" b="1" dirty="0"/>
              <a:t>억원</a:t>
            </a: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E20A3AB-6F0E-DB40-9102-3E9C76A77453}"/>
              </a:ext>
            </a:extLst>
          </p:cNvPr>
          <p:cNvCxnSpPr/>
          <p:nvPr/>
        </p:nvCxnSpPr>
        <p:spPr>
          <a:xfrm flipV="1">
            <a:off x="3088442" y="2111602"/>
            <a:ext cx="853368" cy="78386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C14C89C4-BD8F-8C45-B383-EF480C44ED52}"/>
              </a:ext>
            </a:extLst>
          </p:cNvPr>
          <p:cNvCxnSpPr>
            <a:cxnSpLocks/>
          </p:cNvCxnSpPr>
          <p:nvPr/>
        </p:nvCxnSpPr>
        <p:spPr>
          <a:xfrm>
            <a:off x="3924670" y="2120525"/>
            <a:ext cx="961229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2DE40C-6010-FF4F-A292-6817F7F6D6DD}"/>
              </a:ext>
            </a:extLst>
          </p:cNvPr>
          <p:cNvSpPr/>
          <p:nvPr/>
        </p:nvSpPr>
        <p:spPr>
          <a:xfrm>
            <a:off x="4890733" y="1913113"/>
            <a:ext cx="41424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MS Word</a:t>
            </a:r>
            <a:r>
              <a:rPr kumimoji="1" lang="ko-KR" altLang="en-US" b="1" dirty="0"/>
              <a:t>의 순수익 *</a:t>
            </a:r>
            <a:endParaRPr kumimoji="1" lang="en-US" altLang="ko-KR" b="1" dirty="0"/>
          </a:p>
          <a:p>
            <a:r>
              <a:rPr kumimoji="1" lang="en-US" altLang="ko-KR" b="1" dirty="0"/>
              <a:t>10</a:t>
            </a:r>
            <a:r>
              <a:rPr kumimoji="1" lang="ko-KR" altLang="en-US" b="1" dirty="0"/>
              <a:t>명중 </a:t>
            </a:r>
            <a:r>
              <a:rPr kumimoji="1" lang="en-US" altLang="ko-KR" b="1" dirty="0"/>
              <a:t>7</a:t>
            </a:r>
            <a:r>
              <a:rPr kumimoji="1" lang="ko-KR" altLang="en-US" b="1" dirty="0"/>
              <a:t>명이 글쓰기에 어려움을 겪음</a:t>
            </a:r>
            <a:endParaRPr kumimoji="1" lang="en-US" altLang="ko-KR" b="1" dirty="0"/>
          </a:p>
          <a:p>
            <a:r>
              <a:rPr kumimoji="1" lang="en-US" altLang="ko-KR" b="1" dirty="0"/>
              <a:t>-&gt;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1542</a:t>
            </a:r>
            <a:r>
              <a:rPr kumimoji="1" lang="ko-KR" altLang="en-US" b="1" dirty="0"/>
              <a:t>억</a:t>
            </a: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31660F3-E974-A24F-8344-87D2EEBCE6A7}"/>
              </a:ext>
            </a:extLst>
          </p:cNvPr>
          <p:cNvCxnSpPr>
            <a:cxnSpLocks/>
          </p:cNvCxnSpPr>
          <p:nvPr/>
        </p:nvCxnSpPr>
        <p:spPr>
          <a:xfrm flipV="1">
            <a:off x="3144516" y="3200801"/>
            <a:ext cx="853368" cy="783864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2764152-8C41-F949-93EF-222449FFD6BD}"/>
              </a:ext>
            </a:extLst>
          </p:cNvPr>
          <p:cNvCxnSpPr>
            <a:cxnSpLocks/>
          </p:cNvCxnSpPr>
          <p:nvPr/>
        </p:nvCxnSpPr>
        <p:spPr>
          <a:xfrm flipV="1">
            <a:off x="3980744" y="3205563"/>
            <a:ext cx="2085813" cy="416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0D2F2B-E437-0A46-95C1-7D26B4874322}"/>
              </a:ext>
            </a:extLst>
          </p:cNvPr>
          <p:cNvSpPr txBox="1"/>
          <p:nvPr/>
        </p:nvSpPr>
        <p:spPr>
          <a:xfrm>
            <a:off x="5368218" y="3592733"/>
            <a:ext cx="36006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대학생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만</a:t>
            </a:r>
            <a:endParaRPr kumimoji="1" lang="en-US" altLang="ko-KR" dirty="0"/>
          </a:p>
          <a:p>
            <a:r>
              <a:rPr kumimoji="1" lang="ko-KR" altLang="en-US" dirty="0"/>
              <a:t>대학원생 </a:t>
            </a:r>
            <a:r>
              <a:rPr kumimoji="1" lang="en-US" altLang="ko-KR" dirty="0"/>
              <a:t>33</a:t>
            </a:r>
            <a:r>
              <a:rPr kumimoji="1" lang="ko-KR" altLang="en-US" dirty="0"/>
              <a:t>만</a:t>
            </a:r>
            <a:endParaRPr kumimoji="1" lang="en-US" altLang="ko-KR" dirty="0"/>
          </a:p>
          <a:p>
            <a:r>
              <a:rPr kumimoji="1" lang="ko-KR" altLang="en-US" dirty="0"/>
              <a:t>교수 </a:t>
            </a:r>
            <a:r>
              <a:rPr kumimoji="1" lang="en-US" altLang="ko-KR" dirty="0"/>
              <a:t>8</a:t>
            </a:r>
            <a:r>
              <a:rPr kumimoji="1" lang="ko-KR" altLang="en-US" dirty="0"/>
              <a:t>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총 </a:t>
            </a:r>
            <a:r>
              <a:rPr kumimoji="1" lang="en-US" altLang="ko-KR" dirty="0"/>
              <a:t>330</a:t>
            </a:r>
            <a:r>
              <a:rPr kumimoji="1" lang="ko-KR" altLang="en-US" dirty="0"/>
              <a:t>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월 </a:t>
            </a:r>
            <a:r>
              <a:rPr kumimoji="1" lang="en-US" altLang="ko-KR" dirty="0"/>
              <a:t>5</a:t>
            </a:r>
            <a:r>
              <a:rPr kumimoji="1" lang="ko-KR" altLang="en-US" dirty="0"/>
              <a:t>천원의 구독료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5%</a:t>
            </a:r>
            <a:r>
              <a:rPr kumimoji="1" lang="ko-KR" altLang="en-US" dirty="0"/>
              <a:t> 의 사용자를 확보할 </a:t>
            </a:r>
            <a:r>
              <a:rPr kumimoji="1" lang="ko-KR" altLang="en-US" dirty="0" err="1"/>
              <a:t>수있다면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937EA-07C8-034F-AD26-5BCB7EEF690F}"/>
              </a:ext>
            </a:extLst>
          </p:cNvPr>
          <p:cNvSpPr txBox="1"/>
          <p:nvPr/>
        </p:nvSpPr>
        <p:spPr>
          <a:xfrm>
            <a:off x="6066557" y="3022977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연 </a:t>
            </a:r>
            <a:r>
              <a:rPr kumimoji="1" lang="en-US" altLang="ko-KR" b="1" dirty="0"/>
              <a:t>9</a:t>
            </a:r>
            <a:r>
              <a:rPr kumimoji="1" lang="ko-KR" altLang="en-US" b="1" dirty="0"/>
              <a:t>억 </a:t>
            </a:r>
            <a:r>
              <a:rPr kumimoji="1" lang="en-US" altLang="ko-KR" b="1" dirty="0"/>
              <a:t>9</a:t>
            </a:r>
            <a:r>
              <a:rPr kumimoji="1" lang="ko-KR" altLang="en-US" b="1" dirty="0"/>
              <a:t>천만원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B5C7DCF-3B46-CD41-AC50-B606985D3A59}"/>
              </a:ext>
            </a:extLst>
          </p:cNvPr>
          <p:cNvCxnSpPr>
            <a:cxnSpLocks/>
          </p:cNvCxnSpPr>
          <p:nvPr/>
        </p:nvCxnSpPr>
        <p:spPr>
          <a:xfrm flipV="1">
            <a:off x="5455114" y="4620682"/>
            <a:ext cx="2085813" cy="416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56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인터뷰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246351" y="1248113"/>
            <a:ext cx="7711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실제 최근 논문을 작성해 본 사람과의 인터뷰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E7F67-5EB7-774F-8EF4-A2E021BF1005}"/>
              </a:ext>
            </a:extLst>
          </p:cNvPr>
          <p:cNvSpPr txBox="1"/>
          <p:nvPr/>
        </p:nvSpPr>
        <p:spPr>
          <a:xfrm>
            <a:off x="421882" y="1812585"/>
            <a:ext cx="7711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/>
              <a:t>과연 정말 우리 서비스를 원할까</a:t>
            </a:r>
            <a:r>
              <a:rPr kumimoji="1" lang="en-US" altLang="ko-KR" sz="1050" dirty="0"/>
              <a:t>?</a:t>
            </a:r>
          </a:p>
          <a:p>
            <a:r>
              <a:rPr kumimoji="1" lang="ko-KR" altLang="en-US" sz="1050" dirty="0"/>
              <a:t>실제 논문 작성 과정은 어떨까</a:t>
            </a:r>
            <a:r>
              <a:rPr kumimoji="1" lang="en-US" altLang="ko-KR" sz="1050" dirty="0"/>
              <a:t>?</a:t>
            </a:r>
            <a:r>
              <a:rPr kumimoji="1" lang="ko-KR" altLang="en-US" sz="1050" dirty="0"/>
              <a:t> </a:t>
            </a:r>
            <a:endParaRPr kumimoji="1" lang="en-US" altLang="ko-KR" sz="1050" dirty="0"/>
          </a:p>
          <a:p>
            <a:r>
              <a:rPr kumimoji="1" lang="ko-KR" altLang="en-US" sz="1050" dirty="0"/>
              <a:t>사용자 </a:t>
            </a:r>
            <a:r>
              <a:rPr kumimoji="1" lang="en-US" altLang="ko-KR" sz="1050" dirty="0"/>
              <a:t>Use Case</a:t>
            </a:r>
            <a:r>
              <a:rPr kumimoji="1" lang="ko-KR" altLang="en-US" sz="1050" dirty="0"/>
              <a:t>는 어떨까</a:t>
            </a:r>
            <a:r>
              <a:rPr kumimoji="1" lang="en-US" altLang="ko-KR" sz="1050" dirty="0"/>
              <a:t>?</a:t>
            </a:r>
          </a:p>
          <a:p>
            <a:r>
              <a:rPr kumimoji="1" lang="ko-KR" altLang="en-US" sz="1050" b="1" dirty="0"/>
              <a:t>   </a:t>
            </a:r>
            <a:r>
              <a:rPr kumimoji="1" lang="en-US" altLang="ko-KR" sz="1050" b="1" dirty="0"/>
              <a:t>-&gt;</a:t>
            </a:r>
            <a:r>
              <a:rPr kumimoji="1" lang="ko-KR" altLang="en-US" sz="1050" b="1" dirty="0"/>
              <a:t> 교수님께 인터뷰를 요청하여 인터뷰를 진행함</a:t>
            </a:r>
            <a:r>
              <a:rPr kumimoji="1" lang="en-US" altLang="ko-KR" sz="1050" b="1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9E1846-9FA9-484D-911E-609ECB4D4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58757"/>
            <a:ext cx="861343" cy="12869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F4F8B5-1323-F741-A7D4-19CD55627B46}"/>
              </a:ext>
            </a:extLst>
          </p:cNvPr>
          <p:cNvSpPr/>
          <p:nvPr/>
        </p:nvSpPr>
        <p:spPr>
          <a:xfrm>
            <a:off x="1494595" y="3448233"/>
            <a:ext cx="52137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solidFill>
                  <a:srgbClr val="0078B4"/>
                </a:solidFill>
                <a:latin typeface="Tinos"/>
              </a:rPr>
              <a:t>조영필</a:t>
            </a:r>
            <a:r>
              <a:rPr lang="ko-KR" altLang="en-US" sz="1100" b="1" dirty="0">
                <a:solidFill>
                  <a:srgbClr val="0078B4"/>
                </a:solidFill>
                <a:latin typeface="Tinos"/>
              </a:rPr>
              <a:t> 교수님</a:t>
            </a:r>
            <a:endParaRPr lang="en-US" altLang="ko-KR" sz="1100" b="1" dirty="0">
              <a:solidFill>
                <a:srgbClr val="0078B4"/>
              </a:solidFill>
              <a:latin typeface="Tinos"/>
            </a:endParaRPr>
          </a:p>
          <a:p>
            <a:r>
              <a:rPr lang="ko-KR" altLang="en-US" sz="1100" b="1" dirty="0">
                <a:solidFill>
                  <a:srgbClr val="4D4D4D"/>
                </a:solidFill>
                <a:latin typeface="Tinos"/>
              </a:rPr>
              <a:t>숭실대학교 소프트웨어 학부</a:t>
            </a:r>
            <a:endParaRPr lang="en-US" altLang="ko-KR" sz="1100" b="1" dirty="0">
              <a:solidFill>
                <a:srgbClr val="0078B4"/>
              </a:solidFill>
              <a:latin typeface="Tinos"/>
            </a:endParaRPr>
          </a:p>
          <a:p>
            <a:r>
              <a:rPr lang="ko-KR" altLang="en-US" sz="1100" b="1" dirty="0">
                <a:solidFill>
                  <a:srgbClr val="4D4D4D"/>
                </a:solidFill>
                <a:latin typeface="Tinos"/>
              </a:rPr>
              <a:t>연구실</a:t>
            </a:r>
            <a:r>
              <a:rPr lang="ko-KR" altLang="en-US" sz="1100" dirty="0">
                <a:solidFill>
                  <a:srgbClr val="4D4D4D"/>
                </a:solidFill>
                <a:latin typeface="Tinos"/>
              </a:rPr>
              <a:t> 연구관 </a:t>
            </a:r>
            <a:r>
              <a:rPr lang="en-US" altLang="ko-KR" sz="1100" dirty="0">
                <a:solidFill>
                  <a:srgbClr val="4D4D4D"/>
                </a:solidFill>
                <a:latin typeface="Tinos"/>
              </a:rPr>
              <a:t>312</a:t>
            </a:r>
            <a:r>
              <a:rPr lang="ko-KR" altLang="en-US" sz="1100" dirty="0">
                <a:solidFill>
                  <a:srgbClr val="4D4D4D"/>
                </a:solidFill>
                <a:latin typeface="Tinos"/>
              </a:rPr>
              <a:t>호 </a:t>
            </a:r>
            <a:r>
              <a:rPr lang="en-US" altLang="ko-KR" sz="1100" dirty="0">
                <a:solidFill>
                  <a:srgbClr val="4D4D4D"/>
                </a:solidFill>
                <a:latin typeface="Tinos"/>
              </a:rPr>
              <a:t>TEl.828-7337</a:t>
            </a:r>
          </a:p>
          <a:p>
            <a:r>
              <a:rPr lang="ko-KR" altLang="en-US" sz="1100" b="1" dirty="0">
                <a:solidFill>
                  <a:srgbClr val="4D4D4D"/>
                </a:solidFill>
                <a:latin typeface="Tinos"/>
              </a:rPr>
              <a:t>연구분야</a:t>
            </a:r>
            <a:r>
              <a:rPr lang="ko-KR" altLang="en-US" sz="1100" dirty="0">
                <a:solidFill>
                  <a:srgbClr val="4D4D4D"/>
                </a:solidFill>
                <a:latin typeface="Tinos"/>
              </a:rPr>
              <a:t> 시스템 보안</a:t>
            </a:r>
            <a:r>
              <a:rPr lang="en-US" altLang="ko-KR" sz="1100" dirty="0">
                <a:solidFill>
                  <a:srgbClr val="4D4D4D"/>
                </a:solidFill>
                <a:latin typeface="Tinos"/>
              </a:rPr>
              <a:t>, </a:t>
            </a:r>
            <a:r>
              <a:rPr lang="ko-KR" altLang="en-US" sz="1100" dirty="0">
                <a:solidFill>
                  <a:srgbClr val="4D4D4D"/>
                </a:solidFill>
                <a:latin typeface="Tinos"/>
              </a:rPr>
              <a:t>소프트웨어 보안</a:t>
            </a:r>
          </a:p>
          <a:p>
            <a:r>
              <a:rPr lang="ko-KR" altLang="en-US" sz="1100" b="1" dirty="0">
                <a:solidFill>
                  <a:srgbClr val="4D4D4D"/>
                </a:solidFill>
                <a:latin typeface="Tinos"/>
              </a:rPr>
              <a:t>학력</a:t>
            </a:r>
            <a:r>
              <a:rPr lang="ko-KR" altLang="en-US" sz="1100" dirty="0">
                <a:solidFill>
                  <a:srgbClr val="4D4D4D"/>
                </a:solidFill>
                <a:latin typeface="Tinos"/>
              </a:rPr>
              <a:t> 서울대학교 전기컴퓨터공학부 박사</a:t>
            </a:r>
          </a:p>
          <a:p>
            <a:r>
              <a:rPr lang="ko-KR" altLang="en-US" sz="1100" dirty="0">
                <a:solidFill>
                  <a:srgbClr val="4D4D4D"/>
                </a:solidFill>
                <a:latin typeface="Tinos"/>
              </a:rPr>
              <a:t>          포항공과대학교 전자전기공학과 학사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38A00-B1D0-9D4D-8358-29199C5B3ED1}"/>
              </a:ext>
            </a:extLst>
          </p:cNvPr>
          <p:cNvSpPr txBox="1"/>
          <p:nvPr/>
        </p:nvSpPr>
        <p:spPr>
          <a:xfrm>
            <a:off x="4384101" y="1570461"/>
            <a:ext cx="7711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실제로 논문을 작성할 때는 논문의 논리에 더 신경을 쓰기 때문에</a:t>
            </a:r>
            <a:endParaRPr kumimoji="1" lang="en-US" altLang="ko-KR" sz="1100" dirty="0"/>
          </a:p>
          <a:p>
            <a:r>
              <a:rPr kumimoji="1" lang="ko-KR" altLang="en-US" sz="1100" dirty="0"/>
              <a:t>표현에는 신경을 못 쓸 경우가 많다</a:t>
            </a:r>
            <a:r>
              <a:rPr kumimoji="1" lang="en-US" altLang="ko-KR" sz="1100" dirty="0"/>
              <a:t>.</a:t>
            </a:r>
          </a:p>
          <a:p>
            <a:r>
              <a:rPr kumimoji="1" lang="ko-KR" altLang="en-US" sz="1100" dirty="0"/>
              <a:t>추후에 시간을 들여 </a:t>
            </a:r>
            <a:r>
              <a:rPr kumimoji="1" lang="ko-KR" altLang="en-US" sz="1100" b="1" dirty="0"/>
              <a:t>표현을 고치는 작업</a:t>
            </a:r>
            <a:r>
              <a:rPr kumimoji="1" lang="ko-KR" altLang="en-US" sz="1100" dirty="0"/>
              <a:t>을 할 때도 있다</a:t>
            </a:r>
            <a:r>
              <a:rPr kumimoji="1" lang="en-US" altLang="ko-KR" sz="11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121F27-D2FB-6F4C-B6BF-AD4D0073A6F7}"/>
              </a:ext>
            </a:extLst>
          </p:cNvPr>
          <p:cNvSpPr txBox="1"/>
          <p:nvPr/>
        </p:nvSpPr>
        <p:spPr>
          <a:xfrm>
            <a:off x="4208571" y="1005989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Q.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논문 작성 중 표현의 어려움을 겪나요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26FF77-D201-9843-BF11-C1746B45BBF6}"/>
              </a:ext>
            </a:extLst>
          </p:cNvPr>
          <p:cNvSpPr txBox="1"/>
          <p:nvPr/>
        </p:nvSpPr>
        <p:spPr>
          <a:xfrm>
            <a:off x="4157521" y="2466205"/>
            <a:ext cx="795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Q.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논문의 각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파트별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표현의 차이가 있을까요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F52AD-96DD-1A42-A314-1112CF55AFD8}"/>
              </a:ext>
            </a:extLst>
          </p:cNvPr>
          <p:cNvSpPr txBox="1"/>
          <p:nvPr/>
        </p:nvSpPr>
        <p:spPr>
          <a:xfrm>
            <a:off x="4384100" y="2927870"/>
            <a:ext cx="7711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생각보다 많이 있다</a:t>
            </a:r>
            <a:r>
              <a:rPr kumimoji="1" lang="en-US" altLang="ko-KR" sz="1100" dirty="0"/>
              <a:t>.</a:t>
            </a:r>
            <a:r>
              <a:rPr kumimoji="1" lang="ko-KR" altLang="en-US" sz="1100" dirty="0"/>
              <a:t> 각 파트별로 전달할 내용의 강도의 차이가 있다</a:t>
            </a:r>
            <a:r>
              <a:rPr kumimoji="1" lang="en-US" altLang="ko-KR" sz="1100" dirty="0"/>
              <a:t>.</a:t>
            </a:r>
          </a:p>
          <a:p>
            <a:r>
              <a:rPr kumimoji="1" lang="ko-KR" altLang="en-US" sz="1100" dirty="0"/>
              <a:t>이 </a:t>
            </a:r>
            <a:r>
              <a:rPr kumimoji="1" lang="ko-KR" altLang="en-US" sz="1100" dirty="0" err="1"/>
              <a:t>텐션의</a:t>
            </a:r>
            <a:r>
              <a:rPr kumimoji="1" lang="ko-KR" altLang="en-US" sz="1100" dirty="0"/>
              <a:t> 차이에서 </a:t>
            </a:r>
            <a:r>
              <a:rPr kumimoji="1" lang="ko-KR" altLang="en-US" sz="1100" b="1" dirty="0"/>
              <a:t>각 문단의 표현 차이</a:t>
            </a:r>
            <a:r>
              <a:rPr kumimoji="1" lang="ko-KR" altLang="en-US" sz="1100" dirty="0"/>
              <a:t>가 많이 발생한다고 생각한다</a:t>
            </a:r>
            <a:r>
              <a:rPr kumimoji="1"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6D153-3F3B-AD4A-A887-61F0BE282232}"/>
              </a:ext>
            </a:extLst>
          </p:cNvPr>
          <p:cNvSpPr txBox="1"/>
          <p:nvPr/>
        </p:nvSpPr>
        <p:spPr>
          <a:xfrm>
            <a:off x="4101473" y="3653622"/>
            <a:ext cx="7953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Q.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주로 어떤 툴을 사용하여 논문을 작성하나요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C5A5E0-0BAE-D24E-A732-B7281DACC01E}"/>
              </a:ext>
            </a:extLst>
          </p:cNvPr>
          <p:cNvSpPr txBox="1"/>
          <p:nvPr/>
        </p:nvSpPr>
        <p:spPr>
          <a:xfrm>
            <a:off x="4399466" y="4226813"/>
            <a:ext cx="7711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b="1" dirty="0"/>
              <a:t>주로</a:t>
            </a:r>
            <a:r>
              <a:rPr kumimoji="1" lang="en-US" altLang="ko-KR" sz="1100" b="1" dirty="0"/>
              <a:t> Word</a:t>
            </a:r>
            <a:r>
              <a:rPr kumimoji="1" lang="ko-KR" altLang="en-US" sz="1100" b="1" dirty="0"/>
              <a:t>나 </a:t>
            </a:r>
            <a:r>
              <a:rPr kumimoji="1" lang="en-US" altLang="ko-KR" sz="1100" b="1" dirty="0" err="1"/>
              <a:t>LaTeX</a:t>
            </a:r>
            <a:r>
              <a:rPr kumimoji="1" lang="ko-KR" altLang="en-US" sz="1100" dirty="0"/>
              <a:t>을 사용한다</a:t>
            </a:r>
            <a:r>
              <a:rPr kumimoji="1" lang="en-US" altLang="ko-KR" sz="1100" dirty="0"/>
              <a:t>.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LaTeX</a:t>
            </a:r>
            <a:r>
              <a:rPr kumimoji="1" lang="ko-KR" altLang="en-US" sz="1100" dirty="0"/>
              <a:t>은 문서의 양식 중</a:t>
            </a:r>
            <a:endParaRPr kumimoji="1" lang="en-US" altLang="ko-KR" sz="1100" dirty="0"/>
          </a:p>
          <a:p>
            <a:r>
              <a:rPr kumimoji="1" lang="ko-KR" altLang="en-US" sz="1100" dirty="0"/>
              <a:t>하나로 논문의 틀을 빠르게 잡아주는</a:t>
            </a:r>
            <a:r>
              <a:rPr kumimoji="1" lang="en-US" altLang="ko-KR" sz="1100" dirty="0"/>
              <a:t> </a:t>
            </a:r>
          </a:p>
          <a:p>
            <a:r>
              <a:rPr kumimoji="1" lang="ko-KR" altLang="en-US" sz="1100" dirty="0"/>
              <a:t>논문 버전 </a:t>
            </a:r>
            <a:r>
              <a:rPr kumimoji="1" lang="en-US" altLang="ko-KR" sz="1100" dirty="0"/>
              <a:t>HTML</a:t>
            </a:r>
            <a:r>
              <a:rPr kumimoji="1" lang="ko-KR" altLang="en-US" sz="1100" dirty="0"/>
              <a:t>이라고 생각하면 된다</a:t>
            </a:r>
            <a:r>
              <a:rPr kumimoji="1" lang="en-US" altLang="ko-KR" sz="1100" dirty="0"/>
              <a:t>.</a:t>
            </a:r>
          </a:p>
          <a:p>
            <a:r>
              <a:rPr kumimoji="1" lang="ko-KR" altLang="en-US" sz="1100" dirty="0"/>
              <a:t>영어 논문 작성 중에는 번역기나 사전도 많이 사용한다</a:t>
            </a:r>
            <a:r>
              <a:rPr kumimoji="1" lang="en-US" altLang="ko-KR" sz="1100" dirty="0"/>
              <a:t>.</a:t>
            </a:r>
          </a:p>
          <a:p>
            <a:r>
              <a:rPr kumimoji="1" lang="ko-KR" altLang="en-US" sz="1100" dirty="0"/>
              <a:t>논문 작성은 협업이 중요한데 텍스트 기반 파일이라</a:t>
            </a:r>
            <a:endParaRPr kumimoji="1" lang="en-US" altLang="ko-KR" sz="1100" dirty="0"/>
          </a:p>
          <a:p>
            <a:r>
              <a:rPr kumimoji="1" lang="en-US" altLang="ko-KR" sz="1100" dirty="0" err="1"/>
              <a:t>github</a:t>
            </a:r>
            <a:r>
              <a:rPr kumimoji="1" lang="en-US" altLang="ko-KR" sz="1100" dirty="0"/>
              <a:t> </a:t>
            </a:r>
            <a:r>
              <a:rPr kumimoji="1" lang="ko-KR" altLang="en-US" sz="1100" dirty="0"/>
              <a:t>연동이 돼서 </a:t>
            </a:r>
            <a:r>
              <a:rPr kumimoji="1" lang="en-US" altLang="ko-KR" sz="1100" dirty="0" err="1"/>
              <a:t>github</a:t>
            </a:r>
            <a:r>
              <a:rPr kumimoji="1" lang="ko-KR" altLang="en-US" sz="1100" dirty="0"/>
              <a:t>로 협업한다</a:t>
            </a:r>
            <a:r>
              <a:rPr kumimoji="1"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29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팀 소개 및 역할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,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추진 일정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1152A01-1D96-4598-A061-B0DB2183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49835"/>
              </p:ext>
            </p:extLst>
          </p:nvPr>
        </p:nvGraphicFramePr>
        <p:xfrm>
          <a:off x="40499" y="1213435"/>
          <a:ext cx="4464496" cy="2725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512">
                  <a:extLst>
                    <a:ext uri="{9D8B030D-6E8A-4147-A177-3AD203B41FA5}">
                      <a16:colId xmlns:a16="http://schemas.microsoft.com/office/drawing/2014/main" val="3555990659"/>
                    </a:ext>
                  </a:extLst>
                </a:gridCol>
                <a:gridCol w="3667984">
                  <a:extLst>
                    <a:ext uri="{9D8B030D-6E8A-4147-A177-3AD203B41FA5}">
                      <a16:colId xmlns:a16="http://schemas.microsoft.com/office/drawing/2014/main" val="2449892736"/>
                    </a:ext>
                  </a:extLst>
                </a:gridCol>
              </a:tblGrid>
              <a:tr h="681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449918"/>
                  </a:ext>
                </a:extLst>
              </a:tr>
              <a:tr h="681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오준오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팀장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Word Add-in</a:t>
                      </a:r>
                      <a:r>
                        <a:rPr lang="ko-KR" altLang="en-US" sz="1200" dirty="0"/>
                        <a:t> 및 </a:t>
                      </a:r>
                      <a:r>
                        <a:rPr lang="en-US" altLang="ko-KR" sz="1200" dirty="0"/>
                        <a:t>Chrome Plug-in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Client </a:t>
                      </a:r>
                      <a:r>
                        <a:rPr lang="ko-KR" altLang="en-US" sz="1200" dirty="0"/>
                        <a:t>구현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문구 추천 </a:t>
                      </a:r>
                      <a:r>
                        <a:rPr lang="ko-KR" altLang="en-US" sz="1200" dirty="0" err="1"/>
                        <a:t>딥러닝</a:t>
                      </a:r>
                      <a:r>
                        <a:rPr lang="ko-KR" altLang="en-US" sz="1200" dirty="0"/>
                        <a:t> 구현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0456410"/>
                  </a:ext>
                </a:extLst>
              </a:tr>
              <a:tr h="681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장원준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백앤드</a:t>
                      </a:r>
                      <a:r>
                        <a:rPr lang="ko-KR" altLang="en-US" sz="1200" dirty="0"/>
                        <a:t> 서버 프로그래밍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문구 추천 </a:t>
                      </a:r>
                      <a:r>
                        <a:rPr lang="ko-KR" altLang="en-US" sz="1200" dirty="0" err="1"/>
                        <a:t>딥러닝</a:t>
                      </a:r>
                      <a:r>
                        <a:rPr lang="ko-KR" altLang="en-US" sz="1200" dirty="0"/>
                        <a:t>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138110"/>
                  </a:ext>
                </a:extLst>
              </a:tr>
              <a:tr h="681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최연웅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문구 추천 알고리즘 설계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논문 데이터 수집 및 학습 코퍼스 구축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16809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A27C2D8-1141-DA40-ABD7-4CABE26B9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25035"/>
              </p:ext>
            </p:extLst>
          </p:nvPr>
        </p:nvGraphicFramePr>
        <p:xfrm>
          <a:off x="4666995" y="1213435"/>
          <a:ext cx="4464496" cy="2725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713">
                  <a:extLst>
                    <a:ext uri="{9D8B030D-6E8A-4147-A177-3AD203B41FA5}">
                      <a16:colId xmlns:a16="http://schemas.microsoft.com/office/drawing/2014/main" val="3555990659"/>
                    </a:ext>
                  </a:extLst>
                </a:gridCol>
                <a:gridCol w="3542783">
                  <a:extLst>
                    <a:ext uri="{9D8B030D-6E8A-4147-A177-3AD203B41FA5}">
                      <a16:colId xmlns:a16="http://schemas.microsoft.com/office/drawing/2014/main" val="2449892736"/>
                    </a:ext>
                  </a:extLst>
                </a:gridCol>
              </a:tblGrid>
              <a:tr h="681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멘토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449918"/>
                  </a:ext>
                </a:extLst>
              </a:tr>
              <a:tr h="681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김영훈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대표 </a:t>
                      </a:r>
                      <a:r>
                        <a:rPr lang="ko-KR" altLang="en-US" sz="1200" dirty="0"/>
                        <a:t>멘토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〮 데이터 수집 방법 지도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〮 문구 추천 알고리즘 구현 지도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138110"/>
                  </a:ext>
                </a:extLst>
              </a:tr>
              <a:tr h="681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신승은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〮 학습 코퍼스 구축 및 자연어 처리 지도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〮 문구 추천 알고리즘 구현 지도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168094"/>
                  </a:ext>
                </a:extLst>
              </a:tr>
              <a:tr h="681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조항준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〮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 및</a:t>
                      </a:r>
                      <a:r>
                        <a:rPr lang="en-US" altLang="ko-KR" sz="1200" dirty="0"/>
                        <a:t> UX</a:t>
                      </a:r>
                      <a:r>
                        <a:rPr lang="ko-KR" altLang="en-US" sz="1200" dirty="0"/>
                        <a:t> 멘토링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〮 상용 서비스적 측면 모색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028142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0C0355C-FE17-C34E-984C-3B9CB0A30AE8}"/>
              </a:ext>
            </a:extLst>
          </p:cNvPr>
          <p:cNvCxnSpPr>
            <a:cxnSpLocks/>
          </p:cNvCxnSpPr>
          <p:nvPr/>
        </p:nvCxnSpPr>
        <p:spPr>
          <a:xfrm>
            <a:off x="506692" y="4497327"/>
            <a:ext cx="8280920" cy="0"/>
          </a:xfrm>
          <a:prstGeom prst="straightConnector1">
            <a:avLst/>
          </a:prstGeom>
          <a:solidFill>
            <a:srgbClr val="29D9C2"/>
          </a:solidFill>
          <a:ln w="95250">
            <a:solidFill>
              <a:srgbClr val="29D9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912666-9C89-0C49-B666-235550E18A9C}"/>
              </a:ext>
            </a:extLst>
          </p:cNvPr>
          <p:cNvSpPr txBox="1"/>
          <p:nvPr/>
        </p:nvSpPr>
        <p:spPr>
          <a:xfrm>
            <a:off x="849186" y="5912931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0F22F4-4F66-534F-AF65-BCB0D251C854}"/>
              </a:ext>
            </a:extLst>
          </p:cNvPr>
          <p:cNvSpPr txBox="1"/>
          <p:nvPr/>
        </p:nvSpPr>
        <p:spPr>
          <a:xfrm>
            <a:off x="628461" y="3997963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  <a:r>
              <a:rPr kumimoji="1" lang="ko-KR" altLang="en-US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D8324-AC00-644C-A462-776AA392D9D0}"/>
              </a:ext>
            </a:extLst>
          </p:cNvPr>
          <p:cNvSpPr txBox="1"/>
          <p:nvPr/>
        </p:nvSpPr>
        <p:spPr>
          <a:xfrm>
            <a:off x="2545830" y="3997819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kumimoji="1" lang="ko-KR" altLang="en-US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899F90-686C-C146-B340-6053F7FE12CE}"/>
              </a:ext>
            </a:extLst>
          </p:cNvPr>
          <p:cNvSpPr txBox="1"/>
          <p:nvPr/>
        </p:nvSpPr>
        <p:spPr>
          <a:xfrm>
            <a:off x="4338134" y="3994035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</a:t>
            </a:r>
            <a:r>
              <a:rPr kumimoji="1" lang="ko-KR" altLang="en-US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7F16D4-3739-664C-BDD2-221FB906A941}"/>
              </a:ext>
            </a:extLst>
          </p:cNvPr>
          <p:cNvSpPr txBox="1"/>
          <p:nvPr/>
        </p:nvSpPr>
        <p:spPr>
          <a:xfrm>
            <a:off x="6138334" y="3996881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</a:t>
            </a:r>
            <a:r>
              <a:rPr kumimoji="1" lang="ko-KR" altLang="en-US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5EF33-1FCA-7040-AC1E-19E7263E220F}"/>
              </a:ext>
            </a:extLst>
          </p:cNvPr>
          <p:cNvSpPr txBox="1"/>
          <p:nvPr/>
        </p:nvSpPr>
        <p:spPr>
          <a:xfrm>
            <a:off x="7588755" y="4003803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r>
              <a:rPr kumimoji="1" lang="ko-KR" altLang="en-US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  <a:r>
              <a:rPr kumimoji="1" lang="en-US" altLang="ko-KR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kumimoji="1" lang="ko-KR" altLang="en-US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05A3AF2-3218-EA4D-8CCB-902D18252A8E}"/>
              </a:ext>
            </a:extLst>
          </p:cNvPr>
          <p:cNvSpPr/>
          <p:nvPr/>
        </p:nvSpPr>
        <p:spPr>
          <a:xfrm>
            <a:off x="317037" y="4712581"/>
            <a:ext cx="1430532" cy="1872208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B8D20E9-E64C-EF46-91CB-094E32591BFA}"/>
              </a:ext>
            </a:extLst>
          </p:cNvPr>
          <p:cNvSpPr/>
          <p:nvPr/>
        </p:nvSpPr>
        <p:spPr>
          <a:xfrm>
            <a:off x="2001856" y="4734149"/>
            <a:ext cx="1601180" cy="1872208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0B7F29BB-A9E8-6443-AB78-F7DC39DD3699}"/>
              </a:ext>
            </a:extLst>
          </p:cNvPr>
          <p:cNvSpPr/>
          <p:nvPr/>
        </p:nvSpPr>
        <p:spPr>
          <a:xfrm>
            <a:off x="3813670" y="4745714"/>
            <a:ext cx="1601180" cy="1872208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522AD58-442E-C040-A30A-0BB5E4231FAD}"/>
              </a:ext>
            </a:extLst>
          </p:cNvPr>
          <p:cNvSpPr/>
          <p:nvPr/>
        </p:nvSpPr>
        <p:spPr>
          <a:xfrm>
            <a:off x="5621781" y="4734149"/>
            <a:ext cx="1601180" cy="1872208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A8D70172-0663-B247-85FD-06B08CA90408}"/>
              </a:ext>
            </a:extLst>
          </p:cNvPr>
          <p:cNvSpPr/>
          <p:nvPr/>
        </p:nvSpPr>
        <p:spPr>
          <a:xfrm>
            <a:off x="7429892" y="4745714"/>
            <a:ext cx="1430532" cy="1872208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8BB621-BA76-8B45-9FB2-844B7F18874D}"/>
              </a:ext>
            </a:extLst>
          </p:cNvPr>
          <p:cNvSpPr txBox="1"/>
          <p:nvPr/>
        </p:nvSpPr>
        <p:spPr>
          <a:xfrm>
            <a:off x="555551" y="5058686"/>
            <a:ext cx="93487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팀 결성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프로젝트 기획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58DA3C-6B8E-6B46-8BB3-61BF96A6E699}"/>
              </a:ext>
            </a:extLst>
          </p:cNvPr>
          <p:cNvSpPr txBox="1"/>
          <p:nvPr/>
        </p:nvSpPr>
        <p:spPr>
          <a:xfrm>
            <a:off x="2234021" y="4819371"/>
            <a:ext cx="1136850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논문 </a:t>
            </a:r>
            <a:r>
              <a:rPr kumimoji="1" lang="ko-KR" altLang="en-US" sz="105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크롤러</a:t>
            </a: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개발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학습 코퍼스 구축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N-gram, </a:t>
            </a: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동의어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기반</a:t>
            </a:r>
            <a: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엔진 개발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MS Word Add-in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개발 시작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73A4BF-80B9-C348-9773-CB2D99B25E8C}"/>
              </a:ext>
            </a:extLst>
          </p:cNvPr>
          <p:cNvSpPr txBox="1"/>
          <p:nvPr/>
        </p:nvSpPr>
        <p:spPr>
          <a:xfrm>
            <a:off x="4092874" y="4827738"/>
            <a:ext cx="103906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품사 </a:t>
            </a:r>
            <a:r>
              <a:rPr kumimoji="1" lang="ko-KR" altLang="en-US" sz="105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태깅</a:t>
            </a: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등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문법 정보 파악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LSTM </a:t>
            </a: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기반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추천</a:t>
            </a:r>
            <a: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엔진 개발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Word2vec </a:t>
            </a: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기반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추천 엔진 개발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API </a:t>
            </a: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서버 개발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D7971A-8A0E-F74E-90E0-F6A99D1F248B}"/>
              </a:ext>
            </a:extLst>
          </p:cNvPr>
          <p:cNvSpPr txBox="1"/>
          <p:nvPr/>
        </p:nvSpPr>
        <p:spPr>
          <a:xfrm>
            <a:off x="5797841" y="4843744"/>
            <a:ext cx="12490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숙어 및 관용어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추천 기능 개발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클라이언트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UI</a:t>
            </a: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디자인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논문 작성 편의 기능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개발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FF4F61-6F45-CA4A-A6A3-F0225DBB5646}"/>
              </a:ext>
            </a:extLst>
          </p:cNvPr>
          <p:cNvSpPr txBox="1"/>
          <p:nvPr/>
        </p:nvSpPr>
        <p:spPr>
          <a:xfrm>
            <a:off x="7677722" y="4843744"/>
            <a:ext cx="934871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비슷한 주제의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논문 탐색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개발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추천 엔진</a:t>
            </a:r>
            <a:br>
              <a:rPr kumimoji="1" lang="en-US" altLang="ko-KR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성능 향상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테스트 및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05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피드백 적용</a:t>
            </a:r>
            <a:endParaRPr kumimoji="1" lang="en-US" altLang="ko-KR" sz="105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B46E8B7-3923-D74B-B0A2-C3D0175C82A6}"/>
              </a:ext>
            </a:extLst>
          </p:cNvPr>
          <p:cNvSpPr>
            <a:spLocks noChangeAspect="1"/>
          </p:cNvSpPr>
          <p:nvPr/>
        </p:nvSpPr>
        <p:spPr>
          <a:xfrm>
            <a:off x="4428265" y="4357592"/>
            <a:ext cx="274487" cy="292878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DC9115B-642B-0E47-BDA4-7FFBE59108E0}"/>
              </a:ext>
            </a:extLst>
          </p:cNvPr>
          <p:cNvSpPr>
            <a:spLocks noChangeAspect="1"/>
          </p:cNvSpPr>
          <p:nvPr/>
        </p:nvSpPr>
        <p:spPr>
          <a:xfrm>
            <a:off x="685341" y="4357592"/>
            <a:ext cx="274487" cy="292878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88DCB5B-DEE3-C94B-8F96-8923111E60EF}"/>
              </a:ext>
            </a:extLst>
          </p:cNvPr>
          <p:cNvSpPr>
            <a:spLocks noChangeAspect="1"/>
          </p:cNvSpPr>
          <p:nvPr/>
        </p:nvSpPr>
        <p:spPr>
          <a:xfrm>
            <a:off x="2665202" y="4357592"/>
            <a:ext cx="274487" cy="292878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EABE5BD-14E8-9648-BF26-B1493028EDD0}"/>
              </a:ext>
            </a:extLst>
          </p:cNvPr>
          <p:cNvSpPr>
            <a:spLocks noChangeAspect="1"/>
          </p:cNvSpPr>
          <p:nvPr/>
        </p:nvSpPr>
        <p:spPr>
          <a:xfrm>
            <a:off x="6201403" y="4368086"/>
            <a:ext cx="274487" cy="292878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7322F77-D845-CB48-88B9-3CA071C85E83}"/>
              </a:ext>
            </a:extLst>
          </p:cNvPr>
          <p:cNvSpPr>
            <a:spLocks noChangeAspect="1"/>
          </p:cNvSpPr>
          <p:nvPr/>
        </p:nvSpPr>
        <p:spPr>
          <a:xfrm>
            <a:off x="7902506" y="4328643"/>
            <a:ext cx="274487" cy="292878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932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666C4D-D926-4930-825F-B4C26CEACF31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59D27B-2E28-4C96-91FC-BA404E200C74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1AB10EBC-8293-476F-A441-87DE6060E06C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FF09AF1-07A3-4733-A2A2-A5D8BB0F7BAA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DEE0FAD-B1C8-4821-9271-75DD01C9D575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D4A70C-0774-4209-9E17-576327F05738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72C1A-E977-43B0-941F-051221020039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시스템 구성도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00D7F8-6FAB-458F-885D-EBF769842D68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19B733-EC4F-4AA7-96E0-219E5DECFD97}"/>
              </a:ext>
            </a:extLst>
          </p:cNvPr>
          <p:cNvSpPr txBox="1"/>
          <p:nvPr/>
        </p:nvSpPr>
        <p:spPr>
          <a:xfrm>
            <a:off x="-108520" y="836712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74D658-7869-6D40-AE03-96FFF243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938" y="1137553"/>
            <a:ext cx="6655257" cy="56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94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13130</TotalTime>
  <Words>1587</Words>
  <Application>Microsoft Macintosh PowerPoint</Application>
  <PresentationFormat>화면 슬라이드 쇼(4:3)</PresentationFormat>
  <Paragraphs>342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Godo M</vt:lpstr>
      <vt:lpstr>Cambria Math</vt:lpstr>
      <vt:lpstr>Apple SD Gothic Neo</vt:lpstr>
      <vt:lpstr>Arial</vt:lpstr>
      <vt:lpstr>Tinos</vt:lpstr>
      <vt:lpstr>맑은 고딕</vt:lpstr>
      <vt:lpstr>Apple SD Gothic Neo Medium</vt:lpstr>
      <vt:lpstr>Helvetica</vt:lpstr>
      <vt:lpstr>Apple SD Gothic Neo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최 연웅</cp:lastModifiedBy>
  <cp:revision>866</cp:revision>
  <cp:lastPrinted>2018-04-14T19:47:25Z</cp:lastPrinted>
  <dcterms:created xsi:type="dcterms:W3CDTF">2006-10-05T04:04:58Z</dcterms:created>
  <dcterms:modified xsi:type="dcterms:W3CDTF">2018-11-15T18:11:58Z</dcterms:modified>
  <cp:contentStatus/>
</cp:coreProperties>
</file>